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65" r:id="rId4"/>
    <p:sldId id="266" r:id="rId5"/>
    <p:sldId id="268" r:id="rId6"/>
    <p:sldId id="269" r:id="rId7"/>
    <p:sldId id="262" r:id="rId8"/>
    <p:sldId id="267" r:id="rId9"/>
    <p:sldId id="259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7C0F"/>
    <a:srgbClr val="0DA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4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0CC4A-FE17-4BAE-9CE1-9C02EB49BE8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2C6CA-B787-4906-AA35-FB9D68FC15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03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54D94-FD8C-4BD2-9CC2-E340FD81EFBD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11DE7-62F7-467B-98BC-1FDD9252C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96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892" y="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417" y="161301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18718"/>
            <a:ext cx="846034" cy="239282"/>
          </a:xfrm>
        </p:spPr>
        <p:txBody>
          <a:bodyPr/>
          <a:lstStyle/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7288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58"/>
            <a:ext cx="9144000" cy="656854"/>
          </a:xfrm>
        </p:spPr>
        <p:txBody>
          <a:bodyPr lIns="0" tIns="0" rIns="0" bIns="0"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6394"/>
            <a:ext cx="8229600" cy="5588948"/>
          </a:xfrm>
        </p:spPr>
        <p:txBody>
          <a:bodyPr lIns="0" tIns="0" rIns="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317" y="2108082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7771" y="33442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062"/>
            <a:ext cx="9144000" cy="36236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FullScreen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HWcando">
    <p:bg>
      <p:bgPr>
        <a:solidFill>
          <a:srgbClr val="0A7C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5603822" y="0"/>
            <a:ext cx="35401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Homework that</a:t>
            </a:r>
            <a:r>
              <a:rPr lang="en-US" sz="2800" baseline="0" dirty="0" smtClean="0">
                <a:solidFill>
                  <a:schemeClr val="bg1"/>
                </a:solidFill>
              </a:rPr>
              <a:t> can now be done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Quiz"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0"/>
            <a:ext cx="87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Quiz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FullScreen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8/25/2010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8FACB-BFF3-4379-AB87-7638944855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100052"/>
            <a:ext cx="9144000" cy="2757948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4126774"/>
            <a:ext cx="9144000" cy="18107"/>
          </a:xfrm>
          <a:prstGeom prst="line">
            <a:avLst/>
          </a:prstGeom>
          <a:ln w="1143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91" r:id="rId4"/>
    <p:sldLayoutId id="2147483692" r:id="rId5"/>
    <p:sldLayoutId id="2147483697" r:id="rId6"/>
    <p:sldLayoutId id="2147483700" r:id="rId7"/>
    <p:sldLayoutId id="2147483701" r:id="rId8"/>
    <p:sldLayoutId id="214748369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gif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4.gif"/><Relationship Id="rId10" Type="http://schemas.openxmlformats.org/officeDocument/2006/relationships/image" Target="../media/image10.wmf"/><Relationship Id="rId4" Type="http://schemas.openxmlformats.org/officeDocument/2006/relationships/image" Target="../media/image13.gif"/><Relationship Id="rId9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28600"/>
            <a:ext cx="3163824" cy="3428999"/>
          </a:xfrm>
        </p:spPr>
        <p:txBody>
          <a:bodyPr/>
          <a:lstStyle/>
          <a:p>
            <a:r>
              <a:rPr lang="en-US" dirty="0" smtClean="0"/>
              <a:t>ME 1300: Statics and Strengths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26310"/>
            <a:ext cx="9144000" cy="2109019"/>
          </a:xfrm>
        </p:spPr>
        <p:txBody>
          <a:bodyPr>
            <a:no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Arial Black" pitchFamily="34" charset="0"/>
              </a:rPr>
              <a:t>Topic Set 22</a:t>
            </a:r>
            <a:endParaRPr lang="en-US" sz="10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" y="3456432"/>
            <a:ext cx="3566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Except where otherwise noted, all imported images in these slides are from public domain sources or course textbook(s) currently or previously used in this course.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5631269"/>
            <a:ext cx="86963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Mohr’s Diagram for general 3D states of stress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6451600" y="1981200"/>
            <a:ext cx="2006600" cy="20066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038"/>
            <a:ext cx="9144000" cy="12419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Stress tensor: 3x3 component matrix: </a:t>
            </a:r>
            <a:br>
              <a:rPr lang="en-US" dirty="0" smtClean="0"/>
            </a:br>
            <a:r>
              <a:rPr lang="en-US" sz="3600" dirty="0" smtClean="0"/>
              <a:t>Principal values (</a:t>
            </a:r>
            <a:r>
              <a:rPr lang="en-US" sz="3600" dirty="0" smtClean="0">
                <a:latin typeface="Symbol" pitchFamily="18" charset="2"/>
              </a:rPr>
              <a:t>s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,</a:t>
            </a:r>
            <a:r>
              <a:rPr lang="en-US" sz="3600" dirty="0" smtClean="0">
                <a:latin typeface="Symbol" pitchFamily="18" charset="2"/>
              </a:rPr>
              <a:t> s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,</a:t>
            </a:r>
            <a:r>
              <a:rPr lang="en-US" sz="3600" dirty="0" smtClean="0">
                <a:latin typeface="Symbol" pitchFamily="18" charset="2"/>
              </a:rPr>
              <a:t> s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) define a 3D Mohr diagram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0699" y="1163108"/>
            <a:ext cx="3210771" cy="271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2425" y="1282700"/>
          <a:ext cx="2328863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Equation" r:id="rId4" imgW="977760" imgH="736560" progId="Equation.DSMT4">
                  <p:embed/>
                </p:oleObj>
              </mc:Choice>
              <mc:Fallback>
                <p:oleObj name="Equation" r:id="rId4" imgW="977760" imgH="7365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1282700"/>
                        <a:ext cx="2328863" cy="175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val 25"/>
          <p:cNvSpPr/>
          <p:nvPr/>
        </p:nvSpPr>
        <p:spPr>
          <a:xfrm>
            <a:off x="6451600" y="2736850"/>
            <a:ext cx="558800" cy="5588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997700" y="2286000"/>
            <a:ext cx="1460500" cy="14605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6769100" y="1473200"/>
            <a:ext cx="0" cy="24257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638800" y="3022600"/>
            <a:ext cx="3251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23100" y="1130300"/>
            <a:ext cx="2120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reachable (</a:t>
            </a:r>
            <a:r>
              <a:rPr lang="en-US" sz="1200" dirty="0" err="1" smtClean="0">
                <a:latin typeface="Symbol" pitchFamily="18" charset="2"/>
              </a:rPr>
              <a:t>s,t</a:t>
            </a:r>
            <a:r>
              <a:rPr lang="en-US" sz="1200" dirty="0" smtClean="0"/>
              <a:t>) values fall in the shaded region between disks terminating at principal stresses (eigenvalues of the </a:t>
            </a:r>
          </a:p>
          <a:p>
            <a:r>
              <a:rPr lang="en-US" sz="1200" dirty="0" smtClean="0"/>
              <a:t>                          stress tensor).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(PROOF OMITTED)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04528" y="1244600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t</a:t>
            </a:r>
            <a:endParaRPr lang="en-US" sz="28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0" y="3200400"/>
            <a:ext cx="237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Different cut planes or different cube orientations have different (</a:t>
            </a:r>
            <a:r>
              <a:rPr lang="en-US" sz="1200" dirty="0" err="1" smtClean="0">
                <a:latin typeface="Symbol" pitchFamily="18" charset="2"/>
              </a:rPr>
              <a:t>s,t</a:t>
            </a:r>
            <a:r>
              <a:rPr lang="en-US" sz="1200" dirty="0" smtClean="0"/>
              <a:t>) values. They vary with cut plane orientation!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85163" y="2939534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835257" y="2972594"/>
            <a:ext cx="402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8366400" y="2930009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802240" y="2514600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s</a:t>
            </a: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950" y="1138619"/>
            <a:ext cx="32385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038"/>
            <a:ext cx="8953500" cy="721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Plane stress: one principal stress is zero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1312863"/>
          <a:ext cx="2116138" cy="169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4" imgW="888840" imgH="711000" progId="Equation.DSMT4">
                  <p:embed/>
                </p:oleObj>
              </mc:Choice>
              <mc:Fallback>
                <p:oleObj name="Equation" r:id="rId4" imgW="888840" imgH="7110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12863"/>
                        <a:ext cx="2116138" cy="169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892040" y="511175"/>
            <a:ext cx="3680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Three possible cases for the in-plane principal stresses:</a:t>
            </a:r>
          </a:p>
          <a:p>
            <a:endParaRPr lang="en-US" sz="1200" dirty="0" smtClean="0"/>
          </a:p>
          <a:p>
            <a:r>
              <a:rPr lang="en-US" sz="1200" dirty="0" smtClean="0"/>
              <a:t>Draw the other two </a:t>
            </a:r>
          </a:p>
          <a:p>
            <a:r>
              <a:rPr lang="en-US" sz="1200" dirty="0" smtClean="0"/>
              <a:t>circles as shown to</a:t>
            </a:r>
          </a:p>
          <a:p>
            <a:r>
              <a:rPr lang="en-US" sz="1200" dirty="0" smtClean="0"/>
              <a:t>get the 3D diagram.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3200400"/>
            <a:ext cx="237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other two principal stresses are found from the 2D in-plane part of the stress state!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553201" y="806451"/>
            <a:ext cx="1447800" cy="1116770"/>
            <a:chOff x="5638800" y="1244600"/>
            <a:chExt cx="3441080" cy="2654300"/>
          </a:xfrm>
        </p:grpSpPr>
        <p:sp>
          <p:nvSpPr>
            <p:cNvPr id="28" name="Oval 27"/>
            <p:cNvSpPr/>
            <p:nvPr/>
          </p:nvSpPr>
          <p:spPr>
            <a:xfrm>
              <a:off x="6766720" y="2189162"/>
              <a:ext cx="1645920" cy="164592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Oval 25"/>
            <p:cNvSpPr/>
            <p:nvPr/>
          </p:nvSpPr>
          <p:spPr>
            <a:xfrm>
              <a:off x="6782064" y="2771817"/>
              <a:ext cx="485373" cy="485373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Oval 26"/>
            <p:cNvSpPr/>
            <p:nvPr/>
          </p:nvSpPr>
          <p:spPr>
            <a:xfrm>
              <a:off x="7291436" y="2453309"/>
              <a:ext cx="1096734" cy="109673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769100" y="1473200"/>
              <a:ext cx="0" cy="24257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638800" y="3022600"/>
              <a:ext cx="32512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304528" y="1244600"/>
              <a:ext cx="251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t</a:t>
              </a:r>
              <a:endParaRPr lang="en-US" sz="12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02240" y="2673350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s</a:t>
              </a:r>
              <a:endParaRPr lang="en-US" sz="1200" dirty="0" smtClean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515083" y="1901826"/>
            <a:ext cx="1485913" cy="1207293"/>
            <a:chOff x="5548213" y="1244600"/>
            <a:chExt cx="3531667" cy="2869452"/>
          </a:xfrm>
        </p:grpSpPr>
        <p:sp>
          <p:nvSpPr>
            <p:cNvPr id="20" name="Oval 19"/>
            <p:cNvSpPr/>
            <p:nvPr/>
          </p:nvSpPr>
          <p:spPr>
            <a:xfrm>
              <a:off x="5548213" y="1910192"/>
              <a:ext cx="2203861" cy="220386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1" name="Oval 20"/>
            <p:cNvSpPr/>
            <p:nvPr/>
          </p:nvSpPr>
          <p:spPr>
            <a:xfrm>
              <a:off x="5567973" y="2406717"/>
              <a:ext cx="1215573" cy="1215573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2" name="Oval 21"/>
            <p:cNvSpPr/>
            <p:nvPr/>
          </p:nvSpPr>
          <p:spPr>
            <a:xfrm>
              <a:off x="6780682" y="2531233"/>
              <a:ext cx="952204" cy="952203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6769100" y="1473200"/>
              <a:ext cx="0" cy="24257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638800" y="3022600"/>
              <a:ext cx="32512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304528" y="1244600"/>
              <a:ext cx="251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t</a:t>
              </a:r>
              <a:endParaRPr lang="en-US" sz="1200" dirty="0" smtClean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802240" y="2673350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s</a:t>
              </a:r>
              <a:endParaRPr lang="en-US" sz="1200" dirty="0" smtClean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337273" y="2959101"/>
            <a:ext cx="1673252" cy="1116770"/>
            <a:chOff x="5102960" y="1244600"/>
            <a:chExt cx="3976920" cy="2654300"/>
          </a:xfrm>
        </p:grpSpPr>
        <p:sp>
          <p:nvSpPr>
            <p:cNvPr id="39" name="Oval 38"/>
            <p:cNvSpPr/>
            <p:nvPr/>
          </p:nvSpPr>
          <p:spPr>
            <a:xfrm>
              <a:off x="5102960" y="2189162"/>
              <a:ext cx="1645916" cy="164591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0" name="Oval 39"/>
            <p:cNvSpPr/>
            <p:nvPr/>
          </p:nvSpPr>
          <p:spPr>
            <a:xfrm>
              <a:off x="5114071" y="2648743"/>
              <a:ext cx="731519" cy="73152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1" name="Oval 40"/>
            <p:cNvSpPr/>
            <p:nvPr/>
          </p:nvSpPr>
          <p:spPr>
            <a:xfrm>
              <a:off x="5837681" y="2544474"/>
              <a:ext cx="914399" cy="914401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6769100" y="1473200"/>
              <a:ext cx="0" cy="24257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638800" y="3022600"/>
              <a:ext cx="32512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6304528" y="1244600"/>
              <a:ext cx="251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t</a:t>
              </a:r>
              <a:endParaRPr lang="en-US" sz="1200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802240" y="2673350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Symbol" pitchFamily="18" charset="2"/>
                </a:rPr>
                <a:t>s</a:t>
              </a:r>
              <a:endParaRPr lang="en-US" sz="1200" dirty="0" smtClean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765288" y="901319"/>
            <a:ext cx="903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Both positive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100568" y="2013839"/>
            <a:ext cx="903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One negative and one positive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070088" y="3117215"/>
            <a:ext cx="903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Both negative.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4524866" y="1734534"/>
            <a:ext cx="1244338" cy="12443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2" y="1417411"/>
            <a:ext cx="2832963" cy="260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488180" y="1600200"/>
            <a:ext cx="8406" cy="11995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5744" y="28062"/>
            <a:ext cx="5858256" cy="362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Nearly biaxial tension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66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Suppose that this material fails if the maximum shear stress reaches 2MPa. Evaluate the corresponding factor of safety of this nearly biaxial tension loading.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67128" y="1481328"/>
            <a:ext cx="14959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X: (2.5,0)</a:t>
            </a:r>
          </a:p>
          <a:p>
            <a:r>
              <a:rPr lang="en-US" sz="2800" dirty="0" smtClean="0"/>
              <a:t>Y: (3,0)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25240" y="458724"/>
            <a:ext cx="5166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biaxial tension (or compression), X and Y have the same </a:t>
            </a:r>
            <a:r>
              <a:rPr lang="en-US" sz="1400" dirty="0" smtClean="0">
                <a:latin typeface="Symbol" pitchFamily="18" charset="2"/>
              </a:rPr>
              <a:t>(</a:t>
            </a:r>
            <a:r>
              <a:rPr lang="en-US" sz="1400" dirty="0" err="1" smtClean="0">
                <a:latin typeface="Symbol" pitchFamily="18" charset="2"/>
              </a:rPr>
              <a:t>s,t</a:t>
            </a:r>
            <a:r>
              <a:rPr lang="en-US" sz="1400" dirty="0" smtClean="0">
                <a:latin typeface="Symbol" pitchFamily="18" charset="2"/>
              </a:rPr>
              <a:t>)</a:t>
            </a:r>
            <a:r>
              <a:rPr lang="en-US" sz="1400" dirty="0" smtClean="0"/>
              <a:t> values. Let’s first look at them </a:t>
            </a:r>
            <a:r>
              <a:rPr lang="en-US" sz="1400" i="1" dirty="0" smtClean="0"/>
              <a:t>nearly </a:t>
            </a:r>
            <a:r>
              <a:rPr lang="en-US" sz="1400" dirty="0" smtClean="0"/>
              <a:t>having the same values.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543" y="1250649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t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040342" y="2090394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s</a:t>
            </a:r>
            <a:endParaRPr lang="en-US" sz="28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4772025" y="2242091"/>
            <a:ext cx="1171388" cy="564511"/>
            <a:chOff x="4772025" y="2242091"/>
            <a:chExt cx="1171388" cy="56451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911754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340219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762625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772025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9700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67375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3</a:t>
              </a:r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4286250" y="3200400"/>
          <a:ext cx="2659156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quation" r:id="rId4" imgW="1434960" imgH="431640" progId="Equation.DSMT4">
                  <p:embed/>
                </p:oleObj>
              </mc:Choice>
              <mc:Fallback>
                <p:oleObj name="Equation" r:id="rId4" imgW="1434960" imgH="431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3200400"/>
                        <a:ext cx="2659156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5555814" y="2263140"/>
            <a:ext cx="215040" cy="21790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191000" y="2377440"/>
            <a:ext cx="18364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5710941" y="1980886"/>
            <a:ext cx="348560" cy="439993"/>
            <a:chOff x="5710941" y="1980886"/>
            <a:chExt cx="348560" cy="439993"/>
          </a:xfrm>
        </p:grpSpPr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5710941" y="2318009"/>
              <a:ext cx="102870" cy="1028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762625" y="1980886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449615" y="1975492"/>
            <a:ext cx="304892" cy="435227"/>
            <a:chOff x="5647735" y="1985652"/>
            <a:chExt cx="304892" cy="435227"/>
          </a:xfrm>
        </p:grpSpPr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5710941" y="2318009"/>
              <a:ext cx="102870" cy="1028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47735" y="1985652"/>
              <a:ext cx="304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25389" y="1975492"/>
            <a:ext cx="330544" cy="435227"/>
            <a:chOff x="5483267" y="1985652"/>
            <a:chExt cx="330544" cy="435227"/>
          </a:xfrm>
        </p:grpSpPr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5710941" y="2318009"/>
              <a:ext cx="102870" cy="1028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83267" y="1985652"/>
              <a:ext cx="2920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488180" y="1600200"/>
            <a:ext cx="8406" cy="11995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Biaxial tension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736" y="1419987"/>
            <a:ext cx="28384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2966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Suppose that this material fails if the maximum shear stress reaches 2MPa. Evaluate the corresponding factor of safety of this biaxial tension loading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191000" y="2377440"/>
            <a:ext cx="18364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67128" y="1481328"/>
            <a:ext cx="12218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X: (3,0)</a:t>
            </a:r>
          </a:p>
          <a:p>
            <a:r>
              <a:rPr lang="en-US" sz="2800" dirty="0" smtClean="0"/>
              <a:t>Y: (3,0)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25240" y="458724"/>
            <a:ext cx="51661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biaxial tension (or compression), X and Y have the same </a:t>
            </a:r>
            <a:r>
              <a:rPr lang="en-US" sz="1400" dirty="0" smtClean="0">
                <a:latin typeface="Symbol" pitchFamily="18" charset="2"/>
              </a:rPr>
              <a:t>(</a:t>
            </a:r>
            <a:r>
              <a:rPr lang="en-US" sz="1400" dirty="0" err="1" smtClean="0">
                <a:latin typeface="Symbol" pitchFamily="18" charset="2"/>
              </a:rPr>
              <a:t>s,t</a:t>
            </a:r>
            <a:r>
              <a:rPr lang="en-US" sz="1400" dirty="0" smtClean="0">
                <a:latin typeface="Symbol" pitchFamily="18" charset="2"/>
              </a:rPr>
              <a:t>)</a:t>
            </a:r>
            <a:r>
              <a:rPr lang="en-US" sz="1400" dirty="0" smtClean="0"/>
              <a:t> values, making the in-plane Mohr’s circle degenerate to a single point.  That’s fine.  You still make the 3D circle the same way!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543" y="1250649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t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040342" y="2090394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</a:rPr>
              <a:t>s</a:t>
            </a:r>
            <a:endParaRPr lang="en-US" sz="2800" dirty="0" smtClean="0"/>
          </a:p>
        </p:txBody>
      </p:sp>
      <p:sp>
        <p:nvSpPr>
          <p:cNvPr id="22" name="Oval 21"/>
          <p:cNvSpPr/>
          <p:nvPr/>
        </p:nvSpPr>
        <p:spPr>
          <a:xfrm>
            <a:off x="4524866" y="1734534"/>
            <a:ext cx="1244338" cy="1244338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772025" y="2242091"/>
            <a:ext cx="1171388" cy="564511"/>
            <a:chOff x="4772025" y="2242091"/>
            <a:chExt cx="1171388" cy="56451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911754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340219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762625" y="2242091"/>
              <a:ext cx="0" cy="2926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772025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9700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67375" y="249882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3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5705856" y="2295144"/>
            <a:ext cx="137160" cy="13716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4286250" y="3200400"/>
          <a:ext cx="2659156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Equation" r:id="rId4" imgW="1434960" imgH="431640" progId="Equation.DSMT4">
                  <p:embed/>
                </p:oleObj>
              </mc:Choice>
              <mc:Fallback>
                <p:oleObj name="Equation" r:id="rId4" imgW="1434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3200400"/>
                        <a:ext cx="2659156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5752435" y="1958381"/>
            <a:ext cx="458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X,Y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4225389" y="1975492"/>
            <a:ext cx="330544" cy="435227"/>
            <a:chOff x="5483267" y="1985652"/>
            <a:chExt cx="330544" cy="435227"/>
          </a:xfrm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5710941" y="2318009"/>
              <a:ext cx="102870" cy="10287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83267" y="1985652"/>
              <a:ext cx="2920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0409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22a-2_Beer&amp;Johnston_6th_7-74.png"/>
          <p:cNvPicPr>
            <a:picLocks noChangeAspect="1"/>
          </p:cNvPicPr>
          <p:nvPr/>
        </p:nvPicPr>
        <p:blipFill>
          <a:blip r:embed="rId3" cstate="print"/>
          <a:srcRect l="11528" t="23667" r="32535"/>
          <a:stretch>
            <a:fillRect/>
          </a:stretch>
        </p:blipFill>
        <p:spPr>
          <a:xfrm>
            <a:off x="0" y="1199942"/>
            <a:ext cx="2819400" cy="25875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731" y="0"/>
            <a:ext cx="4674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this material fails at a shear stress of 30 </a:t>
            </a:r>
            <a:r>
              <a:rPr lang="en-US" sz="2400" dirty="0" err="1" smtClean="0"/>
              <a:t>ksi</a:t>
            </a:r>
            <a:r>
              <a:rPr lang="en-US" sz="2400" dirty="0" smtClean="0"/>
              <a:t>, what is the allowable range for </a:t>
            </a:r>
            <a:r>
              <a:rPr lang="en-US" sz="2400" dirty="0" err="1" smtClean="0">
                <a:latin typeface="Symbol" pitchFamily="18" charset="2"/>
              </a:rPr>
              <a:t>s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 for a safety factor of 3?</a:t>
            </a:r>
          </a:p>
        </p:txBody>
      </p:sp>
      <p:pic>
        <p:nvPicPr>
          <p:cNvPr id="14" name="Picture 13" descr="maxShearForPlaneStres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39511" y="0"/>
            <a:ext cx="3429000" cy="23622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6731541" y="2658543"/>
            <a:ext cx="1864500" cy="1284433"/>
            <a:chOff x="6731541" y="2658543"/>
            <a:chExt cx="1864500" cy="1284433"/>
          </a:xfrm>
        </p:grpSpPr>
        <p:pic>
          <p:nvPicPr>
            <p:cNvPr id="16" name="Picture 15" descr="maxShearForPlaneStressB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31541" y="2658543"/>
              <a:ext cx="1864500" cy="12844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Rectangle 21"/>
            <p:cNvSpPr/>
            <p:nvPr/>
          </p:nvSpPr>
          <p:spPr>
            <a:xfrm>
              <a:off x="7422356" y="2688432"/>
              <a:ext cx="302419" cy="1228724"/>
            </a:xfrm>
            <a:prstGeom prst="rect">
              <a:avLst/>
            </a:prstGeom>
            <a:solidFill>
              <a:schemeClr val="tx2">
                <a:alpha val="34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83090" y="2673912"/>
            <a:ext cx="1864500" cy="1284433"/>
            <a:chOff x="4383090" y="2673912"/>
            <a:chExt cx="1864500" cy="1284433"/>
          </a:xfrm>
        </p:grpSpPr>
        <p:pic>
          <p:nvPicPr>
            <p:cNvPr id="15" name="Picture 14" descr="maxShearForPlaneStressA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83090" y="2673912"/>
              <a:ext cx="1864500" cy="12844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Rectangle 23"/>
            <p:cNvSpPr/>
            <p:nvPr/>
          </p:nvSpPr>
          <p:spPr>
            <a:xfrm>
              <a:off x="5067776" y="2680812"/>
              <a:ext cx="302419" cy="1228724"/>
            </a:xfrm>
            <a:prstGeom prst="rect">
              <a:avLst/>
            </a:prstGeom>
            <a:solidFill>
              <a:schemeClr val="tx2">
                <a:alpha val="34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6108700" y="76200"/>
            <a:ext cx="551815" cy="2219325"/>
          </a:xfrm>
          <a:prstGeom prst="rect">
            <a:avLst/>
          </a:prstGeom>
          <a:solidFill>
            <a:schemeClr val="tx2">
              <a:alpha val="34000"/>
            </a:schemeClr>
          </a:solidFill>
          <a:ln w="285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419350" y="1266825"/>
            <a:ext cx="1743075" cy="933451"/>
            <a:chOff x="2419350" y="1266825"/>
            <a:chExt cx="1743075" cy="933451"/>
          </a:xfrm>
        </p:grpSpPr>
        <p:graphicFrame>
          <p:nvGraphicFramePr>
            <p:cNvPr id="28" name="Object 27"/>
            <p:cNvGraphicFramePr>
              <a:graphicFrameLocks noChangeAspect="1"/>
            </p:cNvGraphicFramePr>
            <p:nvPr/>
          </p:nvGraphicFramePr>
          <p:xfrm>
            <a:off x="2524759" y="1407647"/>
            <a:ext cx="1534117" cy="792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Equation" r:id="rId7" imgW="761760" imgH="393480" progId="Equation.DSMT4">
                    <p:embed/>
                  </p:oleObj>
                </mc:Choice>
                <mc:Fallback>
                  <p:oleObj name="Equation" r:id="rId7" imgW="761760" imgH="3934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759" y="1407647"/>
                          <a:ext cx="1534117" cy="792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Rectangle 28"/>
            <p:cNvSpPr/>
            <p:nvPr/>
          </p:nvSpPr>
          <p:spPr>
            <a:xfrm>
              <a:off x="2419350" y="1304926"/>
              <a:ext cx="1743075" cy="895350"/>
            </a:xfrm>
            <a:prstGeom prst="rect">
              <a:avLst/>
            </a:prstGeom>
            <a:noFill/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8875" y="1266825"/>
              <a:ext cx="10953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Answer: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753350" y="1657350"/>
            <a:ext cx="1413505" cy="885170"/>
            <a:chOff x="7753350" y="1657350"/>
            <a:chExt cx="1413505" cy="885170"/>
          </a:xfrm>
        </p:grpSpPr>
        <p:grpSp>
          <p:nvGrpSpPr>
            <p:cNvPr id="34" name="Group 33"/>
            <p:cNvGrpSpPr/>
            <p:nvPr/>
          </p:nvGrpSpPr>
          <p:grpSpPr>
            <a:xfrm>
              <a:off x="7753350" y="1657350"/>
              <a:ext cx="1397568" cy="523220"/>
              <a:chOff x="7505700" y="1285875"/>
              <a:chExt cx="1397568" cy="523220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7505700" y="1495425"/>
                <a:ext cx="152400" cy="152400"/>
              </a:xfrm>
              <a:prstGeom prst="ellipse">
                <a:avLst/>
              </a:prstGeom>
              <a:solidFill>
                <a:srgbClr val="0DA314"/>
              </a:solidFill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715250" y="1285875"/>
                <a:ext cx="11880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A7C0F"/>
                    </a:solidFill>
                  </a:rPr>
                  <a:t>x point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762875" y="2019300"/>
              <a:ext cx="1403980" cy="523220"/>
              <a:chOff x="7505700" y="1285875"/>
              <a:chExt cx="1403980" cy="52322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7505700" y="1495425"/>
                <a:ext cx="152400" cy="1524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715250" y="1285875"/>
                <a:ext cx="1194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y point</a:t>
                </a:r>
              </a:p>
            </p:txBody>
          </p:sp>
        </p:grpSp>
      </p:grp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5631029" y="3619500"/>
          <a:ext cx="576096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9" imgW="444240" imgH="241200" progId="Equation.DSMT4">
                  <p:embed/>
                </p:oleObj>
              </mc:Choice>
              <mc:Fallback>
                <p:oleObj name="Equation" r:id="rId9" imgW="44424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1029" y="3619500"/>
                        <a:ext cx="576096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723188" y="3648075"/>
          <a:ext cx="889000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11" imgW="685800" imgH="241200" progId="Equation.DSMT4">
                  <p:embed/>
                </p:oleObj>
              </mc:Choice>
              <mc:Fallback>
                <p:oleObj name="Equation" r:id="rId11" imgW="68580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3188" y="3648075"/>
                        <a:ext cx="889000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2466976" y="2228850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These bounds keep </a:t>
            </a:r>
            <a:r>
              <a:rPr lang="en-US" sz="1200" i="1" dirty="0" smtClean="0">
                <a:solidFill>
                  <a:srgbClr val="002060"/>
                </a:solidFill>
              </a:rPr>
              <a:t>all three</a:t>
            </a:r>
            <a:r>
              <a:rPr lang="en-US" sz="1200" dirty="0" smtClean="0">
                <a:solidFill>
                  <a:srgbClr val="002060"/>
                </a:solidFill>
              </a:rPr>
              <a:t> Mohr’s circles below the max allowed shear, given by 30ksi divided by F.S. = 10ksi.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09584" y="-117856"/>
            <a:ext cx="2864534" cy="1431473"/>
            <a:chOff x="5609584" y="-117856"/>
            <a:chExt cx="2864534" cy="1431473"/>
          </a:xfrm>
        </p:grpSpPr>
        <p:sp>
          <p:nvSpPr>
            <p:cNvPr id="42" name="TextBox 41"/>
            <p:cNvSpPr txBox="1"/>
            <p:nvPr/>
          </p:nvSpPr>
          <p:spPr>
            <a:xfrm>
              <a:off x="8180448" y="1005840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Symbol" pitchFamily="18" charset="2"/>
                </a:rPr>
                <a:t>s</a:t>
              </a:r>
              <a:endParaRPr lang="en-US" sz="1400" dirty="0" smtClean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609584" y="-117856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Symbol" pitchFamily="18" charset="2"/>
                </a:rPr>
                <a:t>t</a:t>
              </a:r>
              <a:endParaRPr lang="en-US" sz="14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8062"/>
            <a:ext cx="9144000" cy="11057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lesson: Design for 3D stress even if your problem is 2D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8FACB-BFF3-4379-AB87-76389448554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6888" y="1344168"/>
            <a:ext cx="85862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Supplement your 2D Mohr’s circle with two more disks, each going through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/>
              <a:t>=0 and through each principal value of the 2D stress state.  Check if the largest disk has greater peak shear than the 2D disk.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3F8FACB-BFF3-4379-AB87-76389448554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22a-1_Greg_Creat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999" y="182598"/>
            <a:ext cx="3259670" cy="2473053"/>
          </a:xfrm>
          <a:prstGeom prst="rect">
            <a:avLst/>
          </a:prstGeom>
        </p:spPr>
      </p:pic>
      <p:pic>
        <p:nvPicPr>
          <p:cNvPr id="7" name="Picture 6" descr="22a-2_Beer&amp;Johnston_6th_7-7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3651" y="3156690"/>
            <a:ext cx="4758252" cy="3200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0.4.2251"/>
  <p:tag name="PPTVERSION" val="12"/>
  <p:tag name="TPOS" val="2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tx2">
              <a:lumMod val="7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449</Words>
  <Application>Microsoft Office PowerPoint</Application>
  <PresentationFormat>On-screen Show (4:3)</PresentationFormat>
  <Paragraphs>76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1_Office Theme</vt:lpstr>
      <vt:lpstr>Equation</vt:lpstr>
      <vt:lpstr>ME 1300: Statics and Strengths</vt:lpstr>
      <vt:lpstr>Mohr’s Diagram for general 3D states of stress</vt:lpstr>
      <vt:lpstr>Stress tensor: 3x3 component matrix:  Principal values (s1, s2, s3) define a 3D Mohr diagram</vt:lpstr>
      <vt:lpstr>Plane stress: one principal stress is zero</vt:lpstr>
      <vt:lpstr>Nearly biaxial tension</vt:lpstr>
      <vt:lpstr>Biaxial tension</vt:lpstr>
      <vt:lpstr>PowerPoint Presentation</vt:lpstr>
      <vt:lpstr>Key lesson: Design for 3D stress even if your problem is 2D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1300: Statics and Strengths</dc:title>
  <dc:creator>Rebecca Brannon</dc:creator>
  <cp:lastModifiedBy>Cobbie</cp:lastModifiedBy>
  <cp:revision>104</cp:revision>
  <dcterms:created xsi:type="dcterms:W3CDTF">2010-08-26T01:59:25Z</dcterms:created>
  <dcterms:modified xsi:type="dcterms:W3CDTF">2013-11-13T05:26:01Z</dcterms:modified>
</cp:coreProperties>
</file>