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55"/>
  </p:notesMasterIdLst>
  <p:handoutMasterIdLst>
    <p:handoutMasterId r:id="rId56"/>
  </p:handoutMasterIdLst>
  <p:sldIdLst>
    <p:sldId id="257" r:id="rId2"/>
    <p:sldId id="283" r:id="rId3"/>
    <p:sldId id="284" r:id="rId4"/>
    <p:sldId id="285" r:id="rId5"/>
    <p:sldId id="286" r:id="rId6"/>
    <p:sldId id="287" r:id="rId7"/>
    <p:sldId id="288" r:id="rId8"/>
    <p:sldId id="289" r:id="rId9"/>
    <p:sldId id="290" r:id="rId10"/>
    <p:sldId id="291" r:id="rId11"/>
    <p:sldId id="292" r:id="rId12"/>
    <p:sldId id="259" r:id="rId13"/>
    <p:sldId id="293" r:id="rId14"/>
    <p:sldId id="294" r:id="rId15"/>
    <p:sldId id="295" r:id="rId16"/>
    <p:sldId id="296" r:id="rId17"/>
    <p:sldId id="297" r:id="rId18"/>
    <p:sldId id="313" r:id="rId19"/>
    <p:sldId id="298"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2" r:id="rId33"/>
    <p:sldId id="264" r:id="rId34"/>
    <p:sldId id="325" r:id="rId35"/>
    <p:sldId id="265" r:id="rId36"/>
    <p:sldId id="266" r:id="rId37"/>
    <p:sldId id="267" r:id="rId38"/>
    <p:sldId id="317" r:id="rId39"/>
    <p:sldId id="318" r:id="rId40"/>
    <p:sldId id="319" r:id="rId41"/>
    <p:sldId id="326" r:id="rId42"/>
    <p:sldId id="316" r:id="rId43"/>
    <p:sldId id="271" r:id="rId44"/>
    <p:sldId id="320" r:id="rId45"/>
    <p:sldId id="321" r:id="rId46"/>
    <p:sldId id="327" r:id="rId47"/>
    <p:sldId id="322" r:id="rId48"/>
    <p:sldId id="328" r:id="rId49"/>
    <p:sldId id="274" r:id="rId50"/>
    <p:sldId id="329" r:id="rId51"/>
    <p:sldId id="323" r:id="rId52"/>
    <p:sldId id="311" r:id="rId53"/>
    <p:sldId id="281" r:id="rId54"/>
  </p:sldIdLst>
  <p:sldSz cx="9144000" cy="6858000" type="screen4x3"/>
  <p:notesSz cx="6858000" cy="91440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7C0F"/>
    <a:srgbClr val="FF00FF"/>
    <a:srgbClr val="0DA3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868" autoAdjust="0"/>
    <p:restoredTop sz="94660"/>
  </p:normalViewPr>
  <p:slideViewPr>
    <p:cSldViewPr snapToGrid="0">
      <p:cViewPr varScale="1">
        <p:scale>
          <a:sx n="85" d="100"/>
          <a:sy n="85" d="100"/>
        </p:scale>
        <p:origin x="-629" y="-82"/>
      </p:cViewPr>
      <p:guideLst>
        <p:guide orient="horz" pos="2160"/>
        <p:guide pos="2880"/>
      </p:guideLst>
    </p:cSldViewPr>
  </p:slideViewPr>
  <p:notesTextViewPr>
    <p:cViewPr>
      <p:scale>
        <a:sx n="100" d="100"/>
        <a:sy n="100" d="100"/>
      </p:scale>
      <p:origin x="0" y="0"/>
    </p:cViewPr>
  </p:notesTextViewPr>
  <p:notesViewPr>
    <p:cSldViewPr snapToGrid="0">
      <p:cViewPr varScale="1">
        <p:scale>
          <a:sx n="83" d="100"/>
          <a:sy n="83" d="100"/>
        </p:scale>
        <p:origin x="-310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40CC4A-FE17-4BAE-9CE1-9C02EB49BE89}" type="datetimeFigureOut">
              <a:rPr lang="en-US" smtClean="0"/>
              <a:pPr/>
              <a:t>11/12/2013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F2C6CA-B787-4906-AA35-FB9D68FC1567}" type="slidenum">
              <a:rPr lang="en-US" smtClean="0"/>
              <a:pPr/>
              <a:t>‹#›</a:t>
            </a:fld>
            <a:endParaRPr lang="en-US"/>
          </a:p>
        </p:txBody>
      </p:sp>
    </p:spTree>
    <p:extLst>
      <p:ext uri="{BB962C8B-B14F-4D97-AF65-F5344CB8AC3E}">
        <p14:creationId xmlns:p14="http://schemas.microsoft.com/office/powerpoint/2010/main" val="36223735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654D94-FD8C-4BD2-9CC2-E340FD81EFBD}" type="datetimeFigureOut">
              <a:rPr lang="en-US" smtClean="0"/>
              <a:pPr/>
              <a:t>11/12/2013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511DE7-62F7-467B-98BC-1FDD9252CD87}" type="slidenum">
              <a:rPr lang="en-US" smtClean="0"/>
              <a:pPr/>
              <a:t>‹#›</a:t>
            </a:fld>
            <a:endParaRPr lang="en-US" dirty="0"/>
          </a:p>
        </p:txBody>
      </p:sp>
    </p:spTree>
    <p:extLst>
      <p:ext uri="{BB962C8B-B14F-4D97-AF65-F5344CB8AC3E}">
        <p14:creationId xmlns:p14="http://schemas.microsoft.com/office/powerpoint/2010/main" val="1708591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A71E818E-8A0B-4115-A28A-BD5471852699}" type="slidenum">
              <a:rPr lang="en-US" smtClean="0">
                <a:ea typeface="DejaVu Sans" charset="0"/>
              </a:rPr>
              <a:pPr>
                <a:tabLst>
                  <a:tab pos="648698" algn="l"/>
                  <a:tab pos="1298899" algn="l"/>
                  <a:tab pos="1947597" algn="l"/>
                  <a:tab pos="2597796" algn="l"/>
                </a:tabLst>
              </a:pPr>
              <a:t>35</a:t>
            </a:fld>
            <a:endParaRPr lang="en-US" dirty="0" smtClean="0">
              <a:ea typeface="DejaVu Sans" charset="0"/>
            </a:endParaRPr>
          </a:p>
        </p:txBody>
      </p:sp>
      <p:sp>
        <p:nvSpPr>
          <p:cNvPr id="56323"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56324"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A25029D8-CF84-4009-922A-A9EC37EC84BA}" type="slidenum">
              <a:rPr lang="en-US" smtClean="0">
                <a:ea typeface="DejaVu Sans" charset="0"/>
              </a:rPr>
              <a:pPr>
                <a:tabLst>
                  <a:tab pos="648698" algn="l"/>
                  <a:tab pos="1298899" algn="l"/>
                  <a:tab pos="1947597" algn="l"/>
                  <a:tab pos="2597796" algn="l"/>
                </a:tabLst>
              </a:pPr>
              <a:t>36</a:t>
            </a:fld>
            <a:endParaRPr lang="en-US" dirty="0" smtClean="0">
              <a:ea typeface="DejaVu Sans" charset="0"/>
            </a:endParaRPr>
          </a:p>
        </p:txBody>
      </p:sp>
      <p:sp>
        <p:nvSpPr>
          <p:cNvPr id="57347"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57348"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B786035C-F35A-464D-AE1F-8531C76010E9}" type="slidenum">
              <a:rPr lang="en-US" smtClean="0">
                <a:ea typeface="DejaVu Sans" charset="0"/>
              </a:rPr>
              <a:pPr>
                <a:tabLst>
                  <a:tab pos="648698" algn="l"/>
                  <a:tab pos="1298899" algn="l"/>
                  <a:tab pos="1947597" algn="l"/>
                  <a:tab pos="2597796" algn="l"/>
                </a:tabLst>
              </a:pPr>
              <a:t>37</a:t>
            </a:fld>
            <a:endParaRPr lang="en-US" dirty="0" smtClean="0">
              <a:ea typeface="DejaVu Sans" charset="0"/>
            </a:endParaRPr>
          </a:p>
        </p:txBody>
      </p:sp>
      <p:sp>
        <p:nvSpPr>
          <p:cNvPr id="58371"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58372"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728519BD-9A09-480E-B796-F570A241BF2B}" type="slidenum">
              <a:rPr lang="en-US" smtClean="0">
                <a:ea typeface="DejaVu Sans" charset="0"/>
              </a:rPr>
              <a:pPr>
                <a:tabLst>
                  <a:tab pos="648698" algn="l"/>
                  <a:tab pos="1298899" algn="l"/>
                  <a:tab pos="1947597" algn="l"/>
                  <a:tab pos="2597796" algn="l"/>
                </a:tabLst>
              </a:pPr>
              <a:t>41</a:t>
            </a:fld>
            <a:endParaRPr lang="en-US" dirty="0" smtClean="0">
              <a:ea typeface="DejaVu Sans" charset="0"/>
            </a:endParaRPr>
          </a:p>
        </p:txBody>
      </p:sp>
      <p:sp>
        <p:nvSpPr>
          <p:cNvPr id="61443"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61444"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3CB8ACDC-700A-42FA-B4D9-EEE96475226D}" type="slidenum">
              <a:rPr lang="en-US" smtClean="0">
                <a:ea typeface="DejaVu Sans" charset="0"/>
              </a:rPr>
              <a:pPr>
                <a:tabLst>
                  <a:tab pos="648698" algn="l"/>
                  <a:tab pos="1298899" algn="l"/>
                  <a:tab pos="1947597" algn="l"/>
                  <a:tab pos="2597796" algn="l"/>
                </a:tabLst>
              </a:pPr>
              <a:t>43</a:t>
            </a:fld>
            <a:endParaRPr lang="en-US" dirty="0" smtClean="0">
              <a:ea typeface="DejaVu Sans" charset="0"/>
            </a:endParaRPr>
          </a:p>
        </p:txBody>
      </p:sp>
      <p:sp>
        <p:nvSpPr>
          <p:cNvPr id="62467"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62468"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3CB8ACDC-700A-42FA-B4D9-EEE96475226D}" type="slidenum">
              <a:rPr lang="en-US" smtClean="0">
                <a:ea typeface="DejaVu Sans" charset="0"/>
              </a:rPr>
              <a:pPr>
                <a:tabLst>
                  <a:tab pos="648698" algn="l"/>
                  <a:tab pos="1298899" algn="l"/>
                  <a:tab pos="1947597" algn="l"/>
                  <a:tab pos="2597796" algn="l"/>
                </a:tabLst>
              </a:pPr>
              <a:t>45</a:t>
            </a:fld>
            <a:endParaRPr lang="en-US" dirty="0" smtClean="0">
              <a:ea typeface="DejaVu Sans" charset="0"/>
            </a:endParaRPr>
          </a:p>
        </p:txBody>
      </p:sp>
      <p:sp>
        <p:nvSpPr>
          <p:cNvPr id="62467"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62468"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3CB8ACDC-700A-42FA-B4D9-EEE96475226D}" type="slidenum">
              <a:rPr lang="en-US" smtClean="0">
                <a:ea typeface="DejaVu Sans" charset="0"/>
              </a:rPr>
              <a:pPr>
                <a:tabLst>
                  <a:tab pos="648698" algn="l"/>
                  <a:tab pos="1298899" algn="l"/>
                  <a:tab pos="1947597" algn="l"/>
                  <a:tab pos="2597796" algn="l"/>
                </a:tabLst>
              </a:pPr>
              <a:t>47</a:t>
            </a:fld>
            <a:endParaRPr lang="en-US" dirty="0" smtClean="0">
              <a:ea typeface="DejaVu Sans" charset="0"/>
            </a:endParaRPr>
          </a:p>
        </p:txBody>
      </p:sp>
      <p:sp>
        <p:nvSpPr>
          <p:cNvPr id="62467"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62468"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A72D9118-280A-4E65-81DB-AAD7C1B2B8EB}" type="slidenum">
              <a:rPr lang="en-US" smtClean="0">
                <a:ea typeface="DejaVu Sans" charset="0"/>
              </a:rPr>
              <a:pPr>
                <a:tabLst>
                  <a:tab pos="648698" algn="l"/>
                  <a:tab pos="1298899" algn="l"/>
                  <a:tab pos="1947597" algn="l"/>
                  <a:tab pos="2597796" algn="l"/>
                </a:tabLst>
              </a:pPr>
              <a:t>49</a:t>
            </a:fld>
            <a:endParaRPr lang="en-US" dirty="0" smtClean="0">
              <a:ea typeface="DejaVu Sans" charset="0"/>
            </a:endParaRPr>
          </a:p>
        </p:txBody>
      </p:sp>
      <p:sp>
        <p:nvSpPr>
          <p:cNvPr id="65539"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65540"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6"/>
          <p:cNvSpPr>
            <a:spLocks noGrp="1" noChangeArrowheads="1"/>
          </p:cNvSpPr>
          <p:nvPr>
            <p:ph type="sldNum" sz="quarter"/>
          </p:nvPr>
        </p:nvSpPr>
        <p:spPr>
          <a:noFill/>
        </p:spPr>
        <p:txBody>
          <a:bodyPr/>
          <a:lstStyle/>
          <a:p>
            <a:pPr>
              <a:tabLst>
                <a:tab pos="648698" algn="l"/>
                <a:tab pos="1298899" algn="l"/>
                <a:tab pos="1947597" algn="l"/>
                <a:tab pos="2597796" algn="l"/>
              </a:tabLst>
            </a:pPr>
            <a:fld id="{0A7AFFA5-5E06-4C3A-A3AB-80D8CAAB723E}" type="slidenum">
              <a:rPr lang="en-US" smtClean="0">
                <a:ea typeface="DejaVu Sans" charset="0"/>
              </a:rPr>
              <a:pPr>
                <a:tabLst>
                  <a:tab pos="648698" algn="l"/>
                  <a:tab pos="1298899" algn="l"/>
                  <a:tab pos="1947597" algn="l"/>
                  <a:tab pos="2597796" algn="l"/>
                </a:tabLst>
              </a:pPr>
              <a:t>53</a:t>
            </a:fld>
            <a:endParaRPr lang="en-US" dirty="0" smtClean="0">
              <a:ea typeface="DejaVu Sans" charset="0"/>
            </a:endParaRPr>
          </a:p>
        </p:txBody>
      </p:sp>
      <p:sp>
        <p:nvSpPr>
          <p:cNvPr id="74755"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74756" name="Rectangle 2"/>
          <p:cNvSpPr>
            <a:spLocks noGrp="1" noChangeArrowheads="1"/>
          </p:cNvSpPr>
          <p:nvPr>
            <p:ph type="body" idx="1"/>
          </p:nvPr>
        </p:nvSpPr>
        <p:spPr>
          <a:xfrm>
            <a:off x="686098" y="4342191"/>
            <a:ext cx="5487293" cy="4032250"/>
          </a:xfrm>
          <a:noFill/>
          <a:ln/>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2892" y="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37417" y="1613019"/>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0" y="6618718"/>
            <a:ext cx="846034" cy="239282"/>
          </a:xfrm>
        </p:spPr>
        <p:txBody>
          <a:bodyPr/>
          <a:lstStyle/>
          <a:p>
            <a:r>
              <a:rPr lang="en-US" dirty="0" smtClean="0"/>
              <a:t>8/25/2010</a:t>
            </a:r>
            <a:endParaRPr lang="en-US" dirty="0"/>
          </a:p>
        </p:txBody>
      </p:sp>
      <p:sp>
        <p:nvSpPr>
          <p:cNvPr id="5" name="Footer Placeholder 4"/>
          <p:cNvSpPr>
            <a:spLocks noGrp="1"/>
          </p:cNvSpPr>
          <p:nvPr>
            <p:ph type="ftr" sz="quarter" idx="11"/>
          </p:nvPr>
        </p:nvSpPr>
        <p:spPr>
          <a:xfrm>
            <a:off x="3047288" y="6492875"/>
            <a:ext cx="2895600" cy="365125"/>
          </a:xfrm>
        </p:spPr>
        <p:txBody>
          <a:bodyPr/>
          <a:lstStyle/>
          <a:p>
            <a:endParaRPr lang="en-US" dirty="0"/>
          </a:p>
        </p:txBody>
      </p:sp>
      <p:sp>
        <p:nvSpPr>
          <p:cNvPr id="6" name="Slide Number Placeholder 5"/>
          <p:cNvSpPr>
            <a:spLocks noGrp="1"/>
          </p:cNvSpPr>
          <p:nvPr>
            <p:ph type="sldNum" sz="quarter" idx="12"/>
          </p:nvPr>
        </p:nvSpPr>
        <p:spPr>
          <a:xfrm>
            <a:off x="7010400" y="6492875"/>
            <a:ext cx="2133600" cy="365125"/>
          </a:xfrm>
        </p:spPr>
        <p:txBody>
          <a:bodyPr/>
          <a:lstStyle/>
          <a:p>
            <a:fld id="{83F8FACB-BFF3-4379-AB87-76389448554C}"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8258"/>
            <a:ext cx="9144000" cy="656854"/>
          </a:xfrm>
        </p:spPr>
        <p:txBody>
          <a:bodyPr lIns="0" tIns="0" rIns="0" bIns="0"/>
          <a:lstStyle>
            <a:lvl1pPr>
              <a:defRPr>
                <a:solidFill>
                  <a:srgbClr val="C0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726394"/>
            <a:ext cx="8229600" cy="5588948"/>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8/25/2010</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F8FACB-BFF3-4379-AB87-76389448554C}"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6317" y="2108082"/>
            <a:ext cx="7772400" cy="1362075"/>
          </a:xfrm>
        </p:spPr>
        <p:txBody>
          <a:bodyPr anchor="t"/>
          <a:lstStyle>
            <a:lvl1pPr algn="l">
              <a:defRPr sz="4000" b="1" cap="all">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807771" y="334429"/>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8/25/2010</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F8FACB-BFF3-4379-AB87-76389448554C}"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28062"/>
            <a:ext cx="9144000" cy="362360"/>
          </a:xfrm>
        </p:spPr>
        <p:txBody>
          <a:bodyPr/>
          <a:lstStyle>
            <a:lvl1pPr>
              <a:defRPr>
                <a:solidFill>
                  <a:srgbClr val="C00000"/>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r>
              <a:rPr lang="en-US" dirty="0" smtClean="0"/>
              <a:t>8/25/2010</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3F8FACB-BFF3-4379-AB87-76389448554C}"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8/25/2010</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3F8FACB-BFF3-4379-AB87-76389448554C}"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FullScreenWhit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HWcando">
    <p:bg>
      <p:bgPr>
        <a:solidFill>
          <a:srgbClr val="0A7C0F"/>
        </a:solidFill>
        <a:effectLst/>
      </p:bgPr>
    </p:bg>
    <p:spTree>
      <p:nvGrpSpPr>
        <p:cNvPr id="1" name=""/>
        <p:cNvGrpSpPr/>
        <p:nvPr/>
      </p:nvGrpSpPr>
      <p:grpSpPr>
        <a:xfrm>
          <a:off x="0" y="0"/>
          <a:ext cx="0" cy="0"/>
          <a:chOff x="0" y="0"/>
          <a:chExt cx="0" cy="0"/>
        </a:xfrm>
      </p:grpSpPr>
      <p:sp>
        <p:nvSpPr>
          <p:cNvPr id="2" name="TextBox 1"/>
          <p:cNvSpPr txBox="1"/>
          <p:nvPr userDrawn="1"/>
        </p:nvSpPr>
        <p:spPr>
          <a:xfrm>
            <a:off x="5603822" y="0"/>
            <a:ext cx="3540178" cy="954107"/>
          </a:xfrm>
          <a:prstGeom prst="rect">
            <a:avLst/>
          </a:prstGeom>
          <a:noFill/>
        </p:spPr>
        <p:txBody>
          <a:bodyPr wrap="square" rtlCol="0">
            <a:spAutoFit/>
          </a:bodyPr>
          <a:lstStyle/>
          <a:p>
            <a:r>
              <a:rPr lang="en-US" sz="2800" dirty="0" smtClean="0">
                <a:solidFill>
                  <a:schemeClr val="bg1"/>
                </a:solidFill>
              </a:rPr>
              <a:t>Homework that</a:t>
            </a:r>
            <a:r>
              <a:rPr lang="en-US" sz="2800" baseline="0" dirty="0" smtClean="0">
                <a:solidFill>
                  <a:schemeClr val="bg1"/>
                </a:solidFill>
              </a:rPr>
              <a:t> can now be done</a:t>
            </a:r>
            <a:endParaRPr lang="en-US" sz="2800" dirty="0" smtClean="0">
              <a:solidFill>
                <a:schemeClr val="bg1"/>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Quiz">
    <p:bg>
      <p:bgPr>
        <a:solidFill>
          <a:srgbClr val="FFFF00"/>
        </a:solidFill>
        <a:effectLst/>
      </p:bgPr>
    </p:bg>
    <p:spTree>
      <p:nvGrpSpPr>
        <p:cNvPr id="1" name=""/>
        <p:cNvGrpSpPr/>
        <p:nvPr/>
      </p:nvGrpSpPr>
      <p:grpSpPr>
        <a:xfrm>
          <a:off x="0" y="0"/>
          <a:ext cx="0" cy="0"/>
          <a:chOff x="0" y="0"/>
          <a:chExt cx="0" cy="0"/>
        </a:xfrm>
      </p:grpSpPr>
      <p:sp>
        <p:nvSpPr>
          <p:cNvPr id="2" name="TextBox 1"/>
          <p:cNvSpPr txBox="1"/>
          <p:nvPr userDrawn="1"/>
        </p:nvSpPr>
        <p:spPr>
          <a:xfrm>
            <a:off x="0" y="0"/>
            <a:ext cx="873890" cy="523220"/>
          </a:xfrm>
          <a:prstGeom prst="rect">
            <a:avLst/>
          </a:prstGeom>
          <a:noFill/>
        </p:spPr>
        <p:txBody>
          <a:bodyPr wrap="square" rtlCol="0">
            <a:spAutoFit/>
          </a:bodyPr>
          <a:lstStyle/>
          <a:p>
            <a:r>
              <a:rPr lang="en-US" sz="2800" dirty="0" smtClean="0">
                <a:solidFill>
                  <a:srgbClr val="C00000"/>
                </a:solidFill>
              </a:rPr>
              <a:t>Quiz</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FullScreenBlack">
    <p:bg>
      <p:bgPr>
        <a:solidFill>
          <a:schemeClr val="tx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8/25/2010</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F8FACB-BFF3-4379-AB87-76389448554C}" type="slidenum">
              <a:rPr lang="en-US" smtClean="0"/>
              <a:pPr/>
              <a:t>‹#›</a:t>
            </a:fld>
            <a:endParaRPr lang="en-US" dirty="0"/>
          </a:p>
        </p:txBody>
      </p:sp>
      <p:sp>
        <p:nvSpPr>
          <p:cNvPr id="7" name="Rectangle 6"/>
          <p:cNvSpPr/>
          <p:nvPr userDrawn="1"/>
        </p:nvSpPr>
        <p:spPr>
          <a:xfrm>
            <a:off x="0" y="4100052"/>
            <a:ext cx="9144000" cy="2757948"/>
          </a:xfrm>
          <a:prstGeom prst="rect">
            <a:avLst/>
          </a:prstGeom>
          <a:solidFill>
            <a:schemeClr val="tx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1" name="Straight Connector 10"/>
          <p:cNvCxnSpPr/>
          <p:nvPr userDrawn="1"/>
        </p:nvCxnSpPr>
        <p:spPr>
          <a:xfrm>
            <a:off x="0" y="4126774"/>
            <a:ext cx="9144000" cy="18107"/>
          </a:xfrm>
          <a:prstGeom prst="line">
            <a:avLst/>
          </a:prstGeom>
          <a:ln w="1143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91" r:id="rId4"/>
    <p:sldLayoutId id="2147483692" r:id="rId5"/>
    <p:sldLayoutId id="2147483697" r:id="rId6"/>
    <p:sldLayoutId id="2147483700" r:id="rId7"/>
    <p:sldLayoutId id="2147483701" r:id="rId8"/>
    <p:sldLayoutId id="2147483698" r:id="rId9"/>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wmf"/><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18.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20.wmf"/><Relationship Id="rId5" Type="http://schemas.openxmlformats.org/officeDocument/2006/relationships/oleObject" Target="../embeddings/oleObject7.bin"/><Relationship Id="rId4" Type="http://schemas.openxmlformats.org/officeDocument/2006/relationships/image" Target="../media/image19.wmf"/></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6.w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25.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28.wmf"/><Relationship Id="rId5" Type="http://schemas.openxmlformats.org/officeDocument/2006/relationships/oleObject" Target="../embeddings/oleObject9.bin"/><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30.wmf"/><Relationship Id="rId5" Type="http://schemas.openxmlformats.org/officeDocument/2006/relationships/oleObject" Target="../embeddings/oleObject11.bin"/><Relationship Id="rId4" Type="http://schemas.openxmlformats.org/officeDocument/2006/relationships/image" Target="../media/image29.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51.png"/><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image" Target="../media/image54.png"/><Relationship Id="rId5" Type="http://schemas.openxmlformats.org/officeDocument/2006/relationships/image" Target="../media/image52.wmf"/><Relationship Id="rId4" Type="http://schemas.openxmlformats.org/officeDocument/2006/relationships/oleObject" Target="../embeddings/oleObject12.bin"/></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4.png"/><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57.png"/><Relationship Id="rId5" Type="http://schemas.openxmlformats.org/officeDocument/2006/relationships/image" Target="../media/image56.wmf"/><Relationship Id="rId4" Type="http://schemas.openxmlformats.org/officeDocument/2006/relationships/oleObject" Target="../embeddings/oleObject13.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4.png"/><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image" Target="../media/image57.png"/><Relationship Id="rId5" Type="http://schemas.openxmlformats.org/officeDocument/2006/relationships/image" Target="../media/image58.wmf"/><Relationship Id="rId4" Type="http://schemas.openxmlformats.org/officeDocument/2006/relationships/oleObject" Target="../embeddings/oleObject14.bin"/></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62.png"/><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63.wmf"/><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15.bin"/><Relationship Id="rId5" Type="http://schemas.openxmlformats.org/officeDocument/2006/relationships/image" Target="../media/image61.png"/><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63.wmf"/><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oleObject" Target="../embeddings/oleObject16.bin"/><Relationship Id="rId5" Type="http://schemas.openxmlformats.org/officeDocument/2006/relationships/image" Target="../media/image61.png"/><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65.png"/><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image" Target="../media/image68.wmf"/><Relationship Id="rId5" Type="http://schemas.openxmlformats.org/officeDocument/2006/relationships/oleObject" Target="../embeddings/oleObject17.bin"/><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5488" y="228600"/>
            <a:ext cx="3163824" cy="3428999"/>
          </a:xfrm>
        </p:spPr>
        <p:txBody>
          <a:bodyPr/>
          <a:lstStyle/>
          <a:p>
            <a:r>
              <a:rPr lang="en-US" dirty="0" smtClean="0"/>
              <a:t>ME 1300: Statics and Strengths</a:t>
            </a:r>
            <a:endParaRPr lang="en-US" dirty="0"/>
          </a:p>
        </p:txBody>
      </p:sp>
      <p:sp>
        <p:nvSpPr>
          <p:cNvPr id="3" name="Subtitle 2"/>
          <p:cNvSpPr>
            <a:spLocks noGrp="1"/>
          </p:cNvSpPr>
          <p:nvPr>
            <p:ph type="subTitle" idx="1"/>
          </p:nvPr>
        </p:nvSpPr>
        <p:spPr>
          <a:xfrm>
            <a:off x="0" y="4026310"/>
            <a:ext cx="9144000" cy="2109019"/>
          </a:xfrm>
        </p:spPr>
        <p:txBody>
          <a:bodyPr>
            <a:noAutofit/>
          </a:bodyPr>
          <a:lstStyle/>
          <a:p>
            <a:r>
              <a:rPr lang="en-US" sz="10000" dirty="0" smtClean="0">
                <a:solidFill>
                  <a:schemeClr val="bg1"/>
                </a:solidFill>
                <a:latin typeface="Arial Black" pitchFamily="34" charset="0"/>
              </a:rPr>
              <a:t>Topic Set 21</a:t>
            </a:r>
            <a:endParaRPr lang="en-US" sz="10000" dirty="0">
              <a:solidFill>
                <a:schemeClr val="bg1"/>
              </a:solidFill>
              <a:latin typeface="Arial Black" pitchFamily="34" charset="0"/>
            </a:endParaRPr>
          </a:p>
        </p:txBody>
      </p:sp>
      <p:sp>
        <p:nvSpPr>
          <p:cNvPr id="6" name="Slide Number Placeholder 5"/>
          <p:cNvSpPr>
            <a:spLocks noGrp="1"/>
          </p:cNvSpPr>
          <p:nvPr>
            <p:ph type="sldNum" sz="quarter" idx="12"/>
          </p:nvPr>
        </p:nvSpPr>
        <p:spPr/>
        <p:txBody>
          <a:bodyPr/>
          <a:lstStyle/>
          <a:p>
            <a:fld id="{83F8FACB-BFF3-4379-AB87-76389448554C}" type="slidenum">
              <a:rPr lang="en-US" smtClean="0"/>
              <a:pPr/>
              <a:t>1</a:t>
            </a:fld>
            <a:endParaRPr lang="en-US" dirty="0"/>
          </a:p>
        </p:txBody>
      </p:sp>
      <p:sp>
        <p:nvSpPr>
          <p:cNvPr id="8" name="TextBox 7"/>
          <p:cNvSpPr txBox="1"/>
          <p:nvPr/>
        </p:nvSpPr>
        <p:spPr>
          <a:xfrm>
            <a:off x="64008" y="3456432"/>
            <a:ext cx="3566160" cy="338554"/>
          </a:xfrm>
          <a:prstGeom prst="rect">
            <a:avLst/>
          </a:prstGeom>
          <a:noFill/>
        </p:spPr>
        <p:txBody>
          <a:bodyPr wrap="square" rtlCol="0">
            <a:spAutoFit/>
          </a:bodyPr>
          <a:lstStyle/>
          <a:p>
            <a:r>
              <a:rPr lang="en-US" sz="800" dirty="0" smtClean="0">
                <a:solidFill>
                  <a:schemeClr val="bg1">
                    <a:lumMod val="50000"/>
                  </a:schemeClr>
                </a:solidFill>
                <a:latin typeface="Times New Roman" pitchFamily="18" charset="0"/>
                <a:cs typeface="Times New Roman" pitchFamily="18" charset="0"/>
              </a:rPr>
              <a:t>Except where otherwise noted, all imported images in these slides are from public domain sources or course textbook(s) currently or previously used in this course.</a:t>
            </a:r>
          </a:p>
        </p:txBody>
      </p:sp>
      <p:pic>
        <p:nvPicPr>
          <p:cNvPr id="1030" name="Picture 6"/>
          <p:cNvPicPr>
            <a:picLocks noChangeAspect="1" noChangeArrowheads="1"/>
          </p:cNvPicPr>
          <p:nvPr/>
        </p:nvPicPr>
        <p:blipFill>
          <a:blip r:embed="rId2" cstate="print"/>
          <a:srcRect/>
          <a:stretch>
            <a:fillRect/>
          </a:stretch>
        </p:blipFill>
        <p:spPr bwMode="auto">
          <a:xfrm>
            <a:off x="797011" y="5587186"/>
            <a:ext cx="6858000" cy="42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3F8FACB-BFF3-4379-AB87-76389448554C}" type="slidenum">
              <a:rPr lang="en-US" smtClean="0"/>
              <a:pPr/>
              <a:t>10</a:t>
            </a:fld>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0" y="0"/>
            <a:ext cx="3476625" cy="3946865"/>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3414713" y="427038"/>
            <a:ext cx="4462462" cy="3455736"/>
          </a:xfrm>
          <a:prstGeom prst="rect">
            <a:avLst/>
          </a:prstGeom>
          <a:noFill/>
          <a:ln w="9525">
            <a:noFill/>
            <a:miter lim="800000"/>
            <a:headEnd/>
            <a:tailEnd/>
          </a:ln>
        </p:spPr>
      </p:pic>
      <p:sp>
        <p:nvSpPr>
          <p:cNvPr id="6" name="TextBox 5"/>
          <p:cNvSpPr txBox="1"/>
          <p:nvPr/>
        </p:nvSpPr>
        <p:spPr>
          <a:xfrm>
            <a:off x="7620000" y="696686"/>
            <a:ext cx="1524000" cy="1815882"/>
          </a:xfrm>
          <a:prstGeom prst="rect">
            <a:avLst/>
          </a:prstGeom>
          <a:noFill/>
        </p:spPr>
        <p:txBody>
          <a:bodyPr wrap="square" rtlCol="0">
            <a:spAutoFit/>
          </a:bodyPr>
          <a:lstStyle/>
          <a:p>
            <a:r>
              <a:rPr lang="en-US" sz="2800" dirty="0" smtClean="0"/>
              <a:t>Means that one face has no loads</a:t>
            </a:r>
          </a:p>
        </p:txBody>
      </p:sp>
      <p:sp>
        <p:nvSpPr>
          <p:cNvPr id="2" name="Title 1"/>
          <p:cNvSpPr>
            <a:spLocks noGrp="1"/>
          </p:cNvSpPr>
          <p:nvPr>
            <p:ph type="title"/>
          </p:nvPr>
        </p:nvSpPr>
        <p:spPr>
          <a:xfrm>
            <a:off x="3438524" y="28062"/>
            <a:ext cx="5705475" cy="362360"/>
          </a:xfrm>
        </p:spPr>
        <p:txBody>
          <a:bodyPr>
            <a:normAutofit fontScale="90000"/>
          </a:bodyPr>
          <a:lstStyle/>
          <a:p>
            <a:r>
              <a:rPr lang="en-US" dirty="0" smtClean="0"/>
              <a:t>Plane (not plain) stress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smtClean="0"/>
              <a:t>Example: determine normal and shear components acting on the plane AB</a:t>
            </a:r>
            <a:endParaRPr lang="en-US" sz="2000"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11</a:t>
            </a:fld>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42874" y="517526"/>
            <a:ext cx="3209926" cy="3080901"/>
          </a:xfrm>
          <a:prstGeom prst="rect">
            <a:avLst/>
          </a:prstGeom>
          <a:noFill/>
          <a:ln w="9525">
            <a:noFill/>
            <a:miter lim="800000"/>
            <a:headEnd/>
            <a:tailEnd/>
          </a:ln>
        </p:spPr>
      </p:pic>
      <p:sp>
        <p:nvSpPr>
          <p:cNvPr id="6" name="Freeform 5"/>
          <p:cNvSpPr/>
          <p:nvPr/>
        </p:nvSpPr>
        <p:spPr>
          <a:xfrm>
            <a:off x="5019677" y="714375"/>
            <a:ext cx="1152525" cy="685800"/>
          </a:xfrm>
          <a:custGeom>
            <a:avLst/>
            <a:gdLst>
              <a:gd name="connsiteX0" fmla="*/ 0 w 1152525"/>
              <a:gd name="connsiteY0" fmla="*/ 685800 h 685800"/>
              <a:gd name="connsiteX1" fmla="*/ 1152525 w 1152525"/>
              <a:gd name="connsiteY1" fmla="*/ 0 h 685800"/>
              <a:gd name="connsiteX2" fmla="*/ 0 w 1152525"/>
              <a:gd name="connsiteY2" fmla="*/ 19050 h 685800"/>
              <a:gd name="connsiteX3" fmla="*/ 0 w 1152525"/>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152525" h="685800">
                <a:moveTo>
                  <a:pt x="0" y="685800"/>
                </a:moveTo>
                <a:lnTo>
                  <a:pt x="1152525" y="0"/>
                </a:lnTo>
                <a:lnTo>
                  <a:pt x="0" y="19050"/>
                </a:lnTo>
                <a:lnTo>
                  <a:pt x="0" y="685800"/>
                </a:lnTo>
                <a:close/>
              </a:path>
            </a:pathLst>
          </a:custGeom>
          <a:solidFill>
            <a:srgbClr val="C00000">
              <a:alpha val="56000"/>
            </a:srgbClr>
          </a:solidFill>
          <a:ln w="28575">
            <a:solidFill>
              <a:srgbClr val="C00000"/>
            </a:solid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sp>
        <p:nvSpPr>
          <p:cNvPr id="7" name="TextBox 6"/>
          <p:cNvSpPr txBox="1"/>
          <p:nvPr/>
        </p:nvSpPr>
        <p:spPr>
          <a:xfrm>
            <a:off x="5572125" y="933450"/>
            <a:ext cx="317716" cy="369332"/>
          </a:xfrm>
          <a:prstGeom prst="rect">
            <a:avLst/>
          </a:prstGeom>
          <a:noFill/>
        </p:spPr>
        <p:txBody>
          <a:bodyPr wrap="none" lIns="91420" tIns="45711" rIns="91420" bIns="45711" rtlCol="0">
            <a:spAutoFit/>
          </a:bodyPr>
          <a:lstStyle/>
          <a:p>
            <a:r>
              <a:rPr lang="en-US" dirty="0" smtClean="0"/>
              <a:t>A</a:t>
            </a:r>
          </a:p>
        </p:txBody>
      </p:sp>
      <p:sp>
        <p:nvSpPr>
          <p:cNvPr id="8" name="TextBox 7"/>
          <p:cNvSpPr txBox="1"/>
          <p:nvPr/>
        </p:nvSpPr>
        <p:spPr>
          <a:xfrm>
            <a:off x="4086225" y="838200"/>
            <a:ext cx="859210" cy="369332"/>
          </a:xfrm>
          <a:prstGeom prst="rect">
            <a:avLst/>
          </a:prstGeom>
          <a:noFill/>
        </p:spPr>
        <p:txBody>
          <a:bodyPr wrap="none" lIns="91420" tIns="45711" rIns="91420" bIns="45711" rtlCol="0">
            <a:spAutoFit/>
          </a:bodyPr>
          <a:lstStyle/>
          <a:p>
            <a:r>
              <a:rPr lang="en-US" dirty="0" smtClean="0"/>
              <a:t>Acos60</a:t>
            </a:r>
          </a:p>
        </p:txBody>
      </p:sp>
      <p:sp>
        <p:nvSpPr>
          <p:cNvPr id="9" name="TextBox 8"/>
          <p:cNvSpPr txBox="1"/>
          <p:nvPr/>
        </p:nvSpPr>
        <p:spPr>
          <a:xfrm>
            <a:off x="5124452" y="342900"/>
            <a:ext cx="816249" cy="369332"/>
          </a:xfrm>
          <a:prstGeom prst="rect">
            <a:avLst/>
          </a:prstGeom>
          <a:noFill/>
        </p:spPr>
        <p:txBody>
          <a:bodyPr wrap="none" lIns="91420" tIns="45711" rIns="91420" bIns="45711" rtlCol="0">
            <a:spAutoFit/>
          </a:bodyPr>
          <a:lstStyle/>
          <a:p>
            <a:r>
              <a:rPr lang="en-US" dirty="0" smtClean="0"/>
              <a:t>Asin60</a:t>
            </a:r>
          </a:p>
        </p:txBody>
      </p:sp>
      <p:sp>
        <p:nvSpPr>
          <p:cNvPr id="10" name="Freeform 9"/>
          <p:cNvSpPr/>
          <p:nvPr/>
        </p:nvSpPr>
        <p:spPr>
          <a:xfrm>
            <a:off x="5038727" y="2647950"/>
            <a:ext cx="1152525" cy="685800"/>
          </a:xfrm>
          <a:custGeom>
            <a:avLst/>
            <a:gdLst>
              <a:gd name="connsiteX0" fmla="*/ 0 w 1152525"/>
              <a:gd name="connsiteY0" fmla="*/ 685800 h 685800"/>
              <a:gd name="connsiteX1" fmla="*/ 1152525 w 1152525"/>
              <a:gd name="connsiteY1" fmla="*/ 0 h 685800"/>
              <a:gd name="connsiteX2" fmla="*/ 0 w 1152525"/>
              <a:gd name="connsiteY2" fmla="*/ 19050 h 685800"/>
              <a:gd name="connsiteX3" fmla="*/ 0 w 1152525"/>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1152525" h="685800">
                <a:moveTo>
                  <a:pt x="0" y="685800"/>
                </a:moveTo>
                <a:lnTo>
                  <a:pt x="1152525" y="0"/>
                </a:lnTo>
                <a:lnTo>
                  <a:pt x="0" y="19050"/>
                </a:lnTo>
                <a:lnTo>
                  <a:pt x="0" y="685800"/>
                </a:lnTo>
                <a:close/>
              </a:path>
            </a:pathLst>
          </a:custGeom>
          <a:solidFill>
            <a:srgbClr val="C00000">
              <a:alpha val="56000"/>
            </a:srgbClr>
          </a:solidFill>
          <a:ln w="28575">
            <a:solidFill>
              <a:srgbClr val="C00000"/>
            </a:solid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sp>
        <p:nvSpPr>
          <p:cNvPr id="12" name="TextBox 11"/>
          <p:cNvSpPr txBox="1"/>
          <p:nvPr/>
        </p:nvSpPr>
        <p:spPr>
          <a:xfrm>
            <a:off x="3162302" y="2800350"/>
            <a:ext cx="1755737" cy="369332"/>
          </a:xfrm>
          <a:prstGeom prst="rect">
            <a:avLst/>
          </a:prstGeom>
          <a:noFill/>
        </p:spPr>
        <p:txBody>
          <a:bodyPr wrap="none" lIns="91420" tIns="45711" rIns="91420" bIns="45711" rtlCol="0">
            <a:spAutoFit/>
          </a:bodyPr>
          <a:lstStyle/>
          <a:p>
            <a:r>
              <a:rPr lang="en-US" dirty="0" smtClean="0">
                <a:solidFill>
                  <a:srgbClr val="0070C0"/>
                </a:solidFill>
              </a:rPr>
              <a:t>(350psi)(Acos60)</a:t>
            </a:r>
          </a:p>
        </p:txBody>
      </p:sp>
      <p:sp>
        <p:nvSpPr>
          <p:cNvPr id="13" name="TextBox 12"/>
          <p:cNvSpPr txBox="1"/>
          <p:nvPr/>
        </p:nvSpPr>
        <p:spPr>
          <a:xfrm>
            <a:off x="5200652" y="1762125"/>
            <a:ext cx="1765676" cy="369332"/>
          </a:xfrm>
          <a:prstGeom prst="rect">
            <a:avLst/>
          </a:prstGeom>
          <a:noFill/>
        </p:spPr>
        <p:txBody>
          <a:bodyPr wrap="none" lIns="91420" tIns="45711" rIns="91420" bIns="45711" rtlCol="0">
            <a:spAutoFit/>
          </a:bodyPr>
          <a:lstStyle/>
          <a:p>
            <a:r>
              <a:rPr lang="en-US" dirty="0" smtClean="0">
                <a:solidFill>
                  <a:srgbClr val="0070C0"/>
                </a:solidFill>
              </a:rPr>
              <a:t>(500psi) (Asin60)</a:t>
            </a:r>
          </a:p>
        </p:txBody>
      </p:sp>
      <p:cxnSp>
        <p:nvCxnSpPr>
          <p:cNvPr id="16" name="Straight Arrow Connector 15"/>
          <p:cNvCxnSpPr/>
          <p:nvPr/>
        </p:nvCxnSpPr>
        <p:spPr>
          <a:xfrm rot="5400000">
            <a:off x="5365494" y="2416435"/>
            <a:ext cx="451366"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4736844" y="3026035"/>
            <a:ext cx="451366"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5210175" y="2562226"/>
            <a:ext cx="933450" cy="9525"/>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686427" y="2200275"/>
            <a:ext cx="1765676" cy="369332"/>
          </a:xfrm>
          <a:prstGeom prst="rect">
            <a:avLst/>
          </a:prstGeom>
          <a:noFill/>
        </p:spPr>
        <p:txBody>
          <a:bodyPr wrap="none" lIns="91420" tIns="45711" rIns="91420" bIns="45711" rtlCol="0">
            <a:spAutoFit/>
          </a:bodyPr>
          <a:lstStyle/>
          <a:p>
            <a:r>
              <a:rPr lang="en-US" dirty="0" smtClean="0">
                <a:solidFill>
                  <a:srgbClr val="00B050"/>
                </a:solidFill>
              </a:rPr>
              <a:t>(350psi) (Asin60)</a:t>
            </a:r>
          </a:p>
        </p:txBody>
      </p:sp>
      <p:cxnSp>
        <p:nvCxnSpPr>
          <p:cNvPr id="22" name="Straight Arrow Connector 21"/>
          <p:cNvCxnSpPr/>
          <p:nvPr/>
        </p:nvCxnSpPr>
        <p:spPr>
          <a:xfrm rot="16200000" flipH="1">
            <a:off x="5557840" y="3100389"/>
            <a:ext cx="409575" cy="304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5362576" y="2847977"/>
            <a:ext cx="685799" cy="419099"/>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934075" y="3181350"/>
            <a:ext cx="848950" cy="369332"/>
          </a:xfrm>
          <a:prstGeom prst="rect">
            <a:avLst/>
          </a:prstGeom>
          <a:noFill/>
        </p:spPr>
        <p:txBody>
          <a:bodyPr wrap="none" lIns="91420" tIns="45711" rIns="91420" bIns="45711" rtlCol="0">
            <a:spAutoFit/>
          </a:bodyPr>
          <a:lstStyle/>
          <a:p>
            <a:r>
              <a:rPr lang="en-US" dirty="0" smtClean="0"/>
              <a:t>(</a:t>
            </a:r>
            <a:r>
              <a:rPr lang="en-US" dirty="0" err="1" smtClean="0">
                <a:latin typeface="Symbol" pitchFamily="18" charset="2"/>
              </a:rPr>
              <a:t>s</a:t>
            </a:r>
            <a:r>
              <a:rPr lang="en-US" baseline="-25000" dirty="0" err="1" smtClean="0"/>
              <a:t>x</a:t>
            </a:r>
            <a:r>
              <a:rPr lang="en-US" baseline="-25000" dirty="0" smtClean="0"/>
              <a:t>’</a:t>
            </a:r>
            <a:r>
              <a:rPr lang="en-US" dirty="0" smtClean="0"/>
              <a:t>)(A)</a:t>
            </a:r>
          </a:p>
        </p:txBody>
      </p:sp>
      <p:sp>
        <p:nvSpPr>
          <p:cNvPr id="26" name="TextBox 25"/>
          <p:cNvSpPr txBox="1"/>
          <p:nvPr/>
        </p:nvSpPr>
        <p:spPr>
          <a:xfrm>
            <a:off x="6057900" y="2762250"/>
            <a:ext cx="919354" cy="369332"/>
          </a:xfrm>
          <a:prstGeom prst="rect">
            <a:avLst/>
          </a:prstGeom>
          <a:noFill/>
        </p:spPr>
        <p:txBody>
          <a:bodyPr wrap="none" lIns="91420" tIns="45711" rIns="91420" bIns="45711" rtlCol="0">
            <a:spAutoFit/>
          </a:bodyPr>
          <a:lstStyle/>
          <a:p>
            <a:r>
              <a:rPr lang="en-US" dirty="0" smtClean="0">
                <a:solidFill>
                  <a:srgbClr val="7030A0"/>
                </a:solidFill>
              </a:rPr>
              <a:t>(</a:t>
            </a:r>
            <a:r>
              <a:rPr lang="en-US" dirty="0" err="1" smtClean="0">
                <a:solidFill>
                  <a:srgbClr val="7030A0"/>
                </a:solidFill>
                <a:latin typeface="Symbol" pitchFamily="18" charset="2"/>
              </a:rPr>
              <a:t>t</a:t>
            </a:r>
            <a:r>
              <a:rPr lang="en-US" baseline="-25000" dirty="0" err="1" smtClean="0">
                <a:solidFill>
                  <a:srgbClr val="7030A0"/>
                </a:solidFill>
              </a:rPr>
              <a:t>x’y</a:t>
            </a:r>
            <a:r>
              <a:rPr lang="en-US" baseline="-25000" dirty="0" smtClean="0">
                <a:solidFill>
                  <a:srgbClr val="7030A0"/>
                </a:solidFill>
              </a:rPr>
              <a:t>’</a:t>
            </a:r>
            <a:r>
              <a:rPr lang="en-US" dirty="0" smtClean="0">
                <a:solidFill>
                  <a:srgbClr val="7030A0"/>
                </a:solidFill>
              </a:rPr>
              <a:t>)(A)</a:t>
            </a:r>
          </a:p>
        </p:txBody>
      </p:sp>
      <p:grpSp>
        <p:nvGrpSpPr>
          <p:cNvPr id="4" name="Group 26"/>
          <p:cNvGrpSpPr/>
          <p:nvPr/>
        </p:nvGrpSpPr>
        <p:grpSpPr>
          <a:xfrm rot="3505997">
            <a:off x="7629794" y="2600666"/>
            <a:ext cx="1001648" cy="1047095"/>
            <a:chOff x="4857878" y="2447926"/>
            <a:chExt cx="1001648" cy="1047095"/>
          </a:xfrm>
        </p:grpSpPr>
        <p:cxnSp>
          <p:nvCxnSpPr>
            <p:cNvPr id="28" name="Straight Connector 27"/>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30" name="Straight Connector 29"/>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857878" y="2447926"/>
              <a:ext cx="445443" cy="523220"/>
            </a:xfrm>
            <a:prstGeom prst="rect">
              <a:avLst/>
            </a:prstGeom>
            <a:noFill/>
          </p:spPr>
          <p:txBody>
            <a:bodyPr wrap="none" rtlCol="0">
              <a:spAutoFit/>
            </a:bodyPr>
            <a:lstStyle/>
            <a:p>
              <a:r>
                <a:rPr lang="en-US" sz="2800" i="1" dirty="0" smtClean="0"/>
                <a:t>y’</a:t>
              </a:r>
            </a:p>
          </p:txBody>
        </p:sp>
      </p:grpSp>
      <p:grpSp>
        <p:nvGrpSpPr>
          <p:cNvPr id="41" name="Group 40"/>
          <p:cNvGrpSpPr/>
          <p:nvPr/>
        </p:nvGrpSpPr>
        <p:grpSpPr>
          <a:xfrm>
            <a:off x="7612074" y="1871472"/>
            <a:ext cx="1418880" cy="1411450"/>
            <a:chOff x="7612074" y="1871472"/>
            <a:chExt cx="1418880" cy="1411450"/>
          </a:xfrm>
        </p:grpSpPr>
        <p:cxnSp>
          <p:nvCxnSpPr>
            <p:cNvPr id="33" name="Straight Connector 32"/>
            <p:cNvCxnSpPr/>
            <p:nvPr/>
          </p:nvCxnSpPr>
          <p:spPr>
            <a:xfrm>
              <a:off x="7891272" y="3099816"/>
              <a:ext cx="89611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flipV="1">
              <a:off x="7717536" y="2176272"/>
              <a:ext cx="18288" cy="80467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758122" y="2944368"/>
              <a:ext cx="272832" cy="338554"/>
            </a:xfrm>
            <a:prstGeom prst="rect">
              <a:avLst/>
            </a:prstGeom>
            <a:noFill/>
          </p:spPr>
          <p:txBody>
            <a:bodyPr wrap="none" rtlCol="0">
              <a:spAutoFit/>
            </a:bodyPr>
            <a:lstStyle/>
            <a:p>
              <a:r>
                <a:rPr lang="en-US" sz="1600" i="1" dirty="0" smtClean="0">
                  <a:solidFill>
                    <a:srgbClr val="0070C0"/>
                  </a:solidFill>
                </a:rPr>
                <a:t>x</a:t>
              </a:r>
            </a:p>
          </p:txBody>
        </p:sp>
        <p:sp>
          <p:nvSpPr>
            <p:cNvPr id="38" name="TextBox 37"/>
            <p:cNvSpPr txBox="1"/>
            <p:nvPr/>
          </p:nvSpPr>
          <p:spPr>
            <a:xfrm>
              <a:off x="7612074" y="1871472"/>
              <a:ext cx="276038" cy="338554"/>
            </a:xfrm>
            <a:prstGeom prst="rect">
              <a:avLst/>
            </a:prstGeom>
            <a:noFill/>
          </p:spPr>
          <p:txBody>
            <a:bodyPr wrap="none" rtlCol="0">
              <a:spAutoFit/>
            </a:bodyPr>
            <a:lstStyle/>
            <a:p>
              <a:r>
                <a:rPr lang="en-US" sz="1600" i="1" dirty="0" smtClean="0">
                  <a:solidFill>
                    <a:srgbClr val="0070C0"/>
                  </a:solidFill>
                </a:rPr>
                <a:t>y</a:t>
              </a:r>
            </a:p>
          </p:txBody>
        </p:sp>
      </p:grpSp>
      <p:grpSp>
        <p:nvGrpSpPr>
          <p:cNvPr id="40" name="Group 39"/>
          <p:cNvGrpSpPr/>
          <p:nvPr/>
        </p:nvGrpSpPr>
        <p:grpSpPr>
          <a:xfrm>
            <a:off x="6702552" y="2029968"/>
            <a:ext cx="2249332" cy="1947672"/>
            <a:chOff x="6702552" y="2029968"/>
            <a:chExt cx="2249332" cy="1947672"/>
          </a:xfrm>
        </p:grpSpPr>
        <p:sp>
          <p:nvSpPr>
            <p:cNvPr id="27" name="Arc 26"/>
            <p:cNvSpPr/>
            <p:nvPr/>
          </p:nvSpPr>
          <p:spPr>
            <a:xfrm>
              <a:off x="6702552" y="2029968"/>
              <a:ext cx="1947672" cy="1947672"/>
            </a:xfrm>
            <a:prstGeom prst="arc">
              <a:avLst>
                <a:gd name="adj1" fmla="val 360504"/>
                <a:gd name="adj2" fmla="val 3421415"/>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TextBox 38"/>
            <p:cNvSpPr txBox="1"/>
            <p:nvPr/>
          </p:nvSpPr>
          <p:spPr>
            <a:xfrm>
              <a:off x="8403336" y="3493008"/>
              <a:ext cx="548548" cy="400110"/>
            </a:xfrm>
            <a:prstGeom prst="rect">
              <a:avLst/>
            </a:prstGeom>
            <a:noFill/>
          </p:spPr>
          <p:txBody>
            <a:bodyPr wrap="none" rtlCol="0">
              <a:spAutoFit/>
            </a:bodyPr>
            <a:lstStyle/>
            <a:p>
              <a:r>
                <a:rPr lang="en-US" sz="2000" dirty="0" smtClean="0">
                  <a:solidFill>
                    <a:srgbClr val="0070C0"/>
                  </a:solidFill>
                </a:rPr>
                <a:t>60</a:t>
              </a:r>
              <a:r>
                <a:rPr lang="en-US" sz="2000" dirty="0" smtClean="0">
                  <a:solidFill>
                    <a:srgbClr val="0070C0"/>
                  </a:solidFill>
                  <a:latin typeface="Corbel"/>
                </a:rPr>
                <a:t>°</a:t>
              </a:r>
              <a:endParaRPr lang="en-US" sz="2000" dirty="0" smtClean="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2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7010400" y="6356350"/>
            <a:ext cx="2133600" cy="365125"/>
          </a:xfrm>
        </p:spPr>
        <p:txBody>
          <a:bodyPr/>
          <a:lstStyle/>
          <a:p>
            <a:fld id="{83F8FACB-BFF3-4379-AB87-76389448554C}" type="slidenum">
              <a:rPr lang="en-US" smtClean="0"/>
              <a:pPr/>
              <a:t>12</a:t>
            </a:fld>
            <a:endParaRPr lang="en-US" dirty="0"/>
          </a:p>
        </p:txBody>
      </p:sp>
      <p:pic>
        <p:nvPicPr>
          <p:cNvPr id="3" name="Picture 2" descr="21a-1_Beer&amp;Johnston_6th_7-2.png"/>
          <p:cNvPicPr>
            <a:picLocks noChangeAspect="1"/>
          </p:cNvPicPr>
          <p:nvPr/>
        </p:nvPicPr>
        <p:blipFill>
          <a:blip r:embed="rId2" cstate="print"/>
          <a:stretch>
            <a:fillRect/>
          </a:stretch>
        </p:blipFill>
        <p:spPr>
          <a:xfrm>
            <a:off x="603504" y="1536192"/>
            <a:ext cx="7611157" cy="452628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Vector transformation</a:t>
            </a:r>
            <a:endParaRPr lang="en-US" dirty="0"/>
          </a:p>
        </p:txBody>
      </p:sp>
      <p:sp>
        <p:nvSpPr>
          <p:cNvPr id="4" name="Slide Number Placeholder 3"/>
          <p:cNvSpPr>
            <a:spLocks noGrp="1"/>
          </p:cNvSpPr>
          <p:nvPr>
            <p:ph type="sldNum" sz="quarter" idx="12"/>
          </p:nvPr>
        </p:nvSpPr>
        <p:spPr/>
        <p:txBody>
          <a:bodyPr/>
          <a:lstStyle/>
          <a:p>
            <a:fld id="{83F8FACB-BFF3-4379-AB87-76389448554C}" type="slidenum">
              <a:rPr lang="en-US" smtClean="0"/>
              <a:pPr/>
              <a:t>13</a:t>
            </a:fld>
            <a:endParaRPr lang="en-US" dirty="0"/>
          </a:p>
        </p:txBody>
      </p:sp>
      <p:grpSp>
        <p:nvGrpSpPr>
          <p:cNvPr id="2" name="Group 5"/>
          <p:cNvGrpSpPr/>
          <p:nvPr/>
        </p:nvGrpSpPr>
        <p:grpSpPr>
          <a:xfrm>
            <a:off x="1336244" y="809627"/>
            <a:ext cx="902133" cy="1047093"/>
            <a:chOff x="4908117" y="2447927"/>
            <a:chExt cx="902133" cy="1047094"/>
          </a:xfrm>
        </p:grpSpPr>
        <p:cxnSp>
          <p:nvCxnSpPr>
            <p:cNvPr id="7" name="Straight Connector 6"/>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70092" y="2971800"/>
              <a:ext cx="340158" cy="523221"/>
            </a:xfrm>
            <a:prstGeom prst="rect">
              <a:avLst/>
            </a:prstGeom>
            <a:noFill/>
          </p:spPr>
          <p:txBody>
            <a:bodyPr wrap="none" rtlCol="0">
              <a:spAutoFit/>
            </a:bodyPr>
            <a:lstStyle/>
            <a:p>
              <a:r>
                <a:rPr lang="en-US" sz="2800" i="1" dirty="0" smtClean="0"/>
                <a:t>x</a:t>
              </a:r>
            </a:p>
          </p:txBody>
        </p:sp>
        <p:cxnSp>
          <p:nvCxnSpPr>
            <p:cNvPr id="9" name="Straight Connector 8"/>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08117" y="2447927"/>
              <a:ext cx="344966" cy="523220"/>
            </a:xfrm>
            <a:prstGeom prst="rect">
              <a:avLst/>
            </a:prstGeom>
            <a:noFill/>
          </p:spPr>
          <p:txBody>
            <a:bodyPr wrap="none" rtlCol="0">
              <a:spAutoFit/>
            </a:bodyPr>
            <a:lstStyle/>
            <a:p>
              <a:r>
                <a:rPr lang="en-US" sz="2800" i="1" dirty="0" smtClean="0"/>
                <a:t>y</a:t>
              </a:r>
            </a:p>
          </p:txBody>
        </p:sp>
      </p:grpSp>
      <p:grpSp>
        <p:nvGrpSpPr>
          <p:cNvPr id="3" name="Group 10"/>
          <p:cNvGrpSpPr/>
          <p:nvPr/>
        </p:nvGrpSpPr>
        <p:grpSpPr>
          <a:xfrm rot="18913108">
            <a:off x="1228995" y="2495892"/>
            <a:ext cx="1001648" cy="1047096"/>
            <a:chOff x="4857878" y="2447925"/>
            <a:chExt cx="1001648" cy="1047096"/>
          </a:xfrm>
        </p:grpSpPr>
        <p:cxnSp>
          <p:nvCxnSpPr>
            <p:cNvPr id="12" name="Straight Connector 11"/>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14" name="Straight Connector 13"/>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857878" y="2447925"/>
              <a:ext cx="445443" cy="523220"/>
            </a:xfrm>
            <a:prstGeom prst="rect">
              <a:avLst/>
            </a:prstGeom>
            <a:noFill/>
          </p:spPr>
          <p:txBody>
            <a:bodyPr wrap="none" rtlCol="0">
              <a:spAutoFit/>
            </a:bodyPr>
            <a:lstStyle/>
            <a:p>
              <a:r>
                <a:rPr lang="en-US" sz="2800" i="1" dirty="0" smtClean="0"/>
                <a:t>y’</a:t>
              </a:r>
            </a:p>
          </p:txBody>
        </p:sp>
      </p:grpSp>
      <p:grpSp>
        <p:nvGrpSpPr>
          <p:cNvPr id="6" name="Group 31"/>
          <p:cNvGrpSpPr/>
          <p:nvPr/>
        </p:nvGrpSpPr>
        <p:grpSpPr>
          <a:xfrm>
            <a:off x="66675" y="1704975"/>
            <a:ext cx="3743325" cy="3371850"/>
            <a:chOff x="66675" y="1704975"/>
            <a:chExt cx="3743325" cy="3371850"/>
          </a:xfrm>
        </p:grpSpPr>
        <p:sp>
          <p:nvSpPr>
            <p:cNvPr id="25" name="Arc 24"/>
            <p:cNvSpPr/>
            <p:nvPr/>
          </p:nvSpPr>
          <p:spPr>
            <a:xfrm>
              <a:off x="66675" y="1724025"/>
              <a:ext cx="3352800" cy="3352800"/>
            </a:xfrm>
            <a:prstGeom prst="arc">
              <a:avLst>
                <a:gd name="adj1" fmla="val 18930105"/>
                <a:gd name="adj2" fmla="val 0"/>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 name="Group 30"/>
            <p:cNvGrpSpPr/>
            <p:nvPr/>
          </p:nvGrpSpPr>
          <p:grpSpPr>
            <a:xfrm>
              <a:off x="2200275" y="1704975"/>
              <a:ext cx="1609725" cy="1685925"/>
              <a:chOff x="2200275" y="1704975"/>
              <a:chExt cx="1609725" cy="1685925"/>
            </a:xfrm>
          </p:grpSpPr>
          <p:cxnSp>
            <p:nvCxnSpPr>
              <p:cNvPr id="22" name="Straight Connector 21"/>
              <p:cNvCxnSpPr/>
              <p:nvPr/>
            </p:nvCxnSpPr>
            <p:spPr>
              <a:xfrm>
                <a:off x="2200275" y="3390900"/>
                <a:ext cx="1609725"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flipH="1" flipV="1">
                <a:off x="2390775" y="1714500"/>
                <a:ext cx="1085850" cy="1066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429000" y="2533650"/>
                <a:ext cx="372218" cy="523220"/>
              </a:xfrm>
              <a:prstGeom prst="rect">
                <a:avLst/>
              </a:prstGeom>
              <a:noFill/>
              <a:ln w="0">
                <a:noFill/>
              </a:ln>
            </p:spPr>
            <p:txBody>
              <a:bodyPr wrap="none" rtlCol="0">
                <a:spAutoFit/>
              </a:bodyPr>
              <a:lstStyle/>
              <a:p>
                <a:r>
                  <a:rPr lang="en-US" sz="2800" dirty="0" smtClean="0">
                    <a:solidFill>
                      <a:srgbClr val="92D050"/>
                    </a:solidFill>
                    <a:latin typeface="Symbol" pitchFamily="18" charset="2"/>
                  </a:rPr>
                  <a:t>q</a:t>
                </a:r>
              </a:p>
            </p:txBody>
          </p:sp>
        </p:grpSp>
      </p:grpSp>
      <p:cxnSp>
        <p:nvCxnSpPr>
          <p:cNvPr id="28" name="Straight Arrow Connector 27"/>
          <p:cNvCxnSpPr/>
          <p:nvPr/>
        </p:nvCxnSpPr>
        <p:spPr>
          <a:xfrm rot="16200000" flipV="1">
            <a:off x="576265" y="661990"/>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6200000" flipV="1">
            <a:off x="795340" y="2405063"/>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aphicFrame>
        <p:nvGraphicFramePr>
          <p:cNvPr id="33" name="Object 32"/>
          <p:cNvGraphicFramePr>
            <a:graphicFrameLocks noChangeAspect="1"/>
          </p:cNvGraphicFramePr>
          <p:nvPr/>
        </p:nvGraphicFramePr>
        <p:xfrm>
          <a:off x="4638675" y="2693989"/>
          <a:ext cx="3054892" cy="992187"/>
        </p:xfrm>
        <a:graphic>
          <a:graphicData uri="http://schemas.openxmlformats.org/presentationml/2006/ole">
            <mc:AlternateContent xmlns:mc="http://schemas.openxmlformats.org/markup-compatibility/2006">
              <mc:Choice xmlns:v="urn:schemas-microsoft-com:vml" Requires="v">
                <p:oleObj spid="_x0000_s3077" name="Equation" r:id="rId3" imgW="1485720" imgH="482400" progId="Equation.DSMT4">
                  <p:embed/>
                </p:oleObj>
              </mc:Choice>
              <mc:Fallback>
                <p:oleObj name="Equation" r:id="rId3" imgW="1485720" imgH="4824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8675" y="2693989"/>
                        <a:ext cx="3054892" cy="992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nvSpPr>
        <p:spPr>
          <a:xfrm>
            <a:off x="4028265" y="624800"/>
            <a:ext cx="4963410" cy="1815882"/>
          </a:xfrm>
          <a:prstGeom prst="rect">
            <a:avLst/>
          </a:prstGeom>
          <a:noFill/>
        </p:spPr>
        <p:txBody>
          <a:bodyPr wrap="none" lIns="91420" tIns="45711" rIns="91420" bIns="45711" rtlCol="0">
            <a:spAutoFit/>
          </a:bodyPr>
          <a:lstStyle/>
          <a:p>
            <a:r>
              <a:rPr lang="en-US" sz="4000" dirty="0" smtClean="0"/>
              <a:t>The *same* vector.</a:t>
            </a:r>
          </a:p>
          <a:p>
            <a:r>
              <a:rPr lang="en-US" dirty="0" smtClean="0"/>
              <a:t>As seen by differently oriented observers.</a:t>
            </a:r>
          </a:p>
          <a:p>
            <a:endParaRPr lang="en-US" dirty="0" smtClean="0"/>
          </a:p>
          <a:p>
            <a:r>
              <a:rPr lang="en-US" dirty="0" smtClean="0"/>
              <a:t>Changing coordinate axes will change components,</a:t>
            </a:r>
          </a:p>
          <a:p>
            <a:r>
              <a:rPr lang="en-US" dirty="0" smtClean="0"/>
              <a:t>But won’t change the vector itself.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Stress Transformation: same idea</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14</a:t>
            </a:fld>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0" y="1012825"/>
            <a:ext cx="3124200" cy="3050898"/>
          </a:xfrm>
          <a:prstGeom prst="rect">
            <a:avLst/>
          </a:prstGeom>
          <a:noFill/>
          <a:ln w="9525">
            <a:noFill/>
            <a:miter lim="800000"/>
            <a:headEnd/>
            <a:tailEnd/>
          </a:ln>
        </p:spPr>
      </p:pic>
      <p:pic>
        <p:nvPicPr>
          <p:cNvPr id="6148" name="Picture 4"/>
          <p:cNvPicPr>
            <a:picLocks noChangeAspect="1" noChangeArrowheads="1"/>
          </p:cNvPicPr>
          <p:nvPr/>
        </p:nvPicPr>
        <p:blipFill>
          <a:blip r:embed="rId3" cstate="print"/>
          <a:srcRect/>
          <a:stretch>
            <a:fillRect/>
          </a:stretch>
        </p:blipFill>
        <p:spPr bwMode="auto">
          <a:xfrm>
            <a:off x="5273674" y="748223"/>
            <a:ext cx="3489325" cy="3133216"/>
          </a:xfrm>
          <a:prstGeom prst="rect">
            <a:avLst/>
          </a:prstGeom>
          <a:noFill/>
          <a:ln w="9525">
            <a:noFill/>
            <a:miter lim="800000"/>
            <a:headEnd/>
            <a:tailEnd/>
          </a:ln>
        </p:spPr>
      </p:pic>
      <p:sp>
        <p:nvSpPr>
          <p:cNvPr id="7" name="TextBox 6"/>
          <p:cNvSpPr txBox="1"/>
          <p:nvPr/>
        </p:nvSpPr>
        <p:spPr>
          <a:xfrm>
            <a:off x="1637492" y="598709"/>
            <a:ext cx="4010835" cy="3600968"/>
          </a:xfrm>
          <a:prstGeom prst="rect">
            <a:avLst/>
          </a:prstGeom>
          <a:noFill/>
        </p:spPr>
        <p:txBody>
          <a:bodyPr wrap="square" lIns="91420" tIns="45711" rIns="91420" bIns="45711" rtlCol="0">
            <a:spAutoFit/>
          </a:bodyPr>
          <a:lstStyle/>
          <a:p>
            <a:r>
              <a:rPr lang="en-US" sz="4000" dirty="0" smtClean="0"/>
              <a:t>The *same* stress</a:t>
            </a:r>
          </a:p>
          <a:p>
            <a:r>
              <a:rPr lang="en-US" sz="2800" dirty="0" smtClean="0"/>
              <a:t>as seen by differently oriented observers.</a:t>
            </a:r>
          </a:p>
          <a:p>
            <a:endParaRPr lang="en-US" dirty="0" smtClean="0"/>
          </a:p>
          <a:p>
            <a:endParaRPr lang="en-US" dirty="0" smtClean="0"/>
          </a:p>
          <a:p>
            <a:endParaRPr lang="en-US" dirty="0" smtClean="0"/>
          </a:p>
          <a:p>
            <a:endParaRPr lang="en-US" dirty="0" smtClean="0"/>
          </a:p>
          <a:p>
            <a:pPr marL="625345"/>
            <a:r>
              <a:rPr lang="en-US" dirty="0" smtClean="0"/>
              <a:t>Changing coordinate axes will change components, but won’t change the stress tensor itself.</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Stress Transformation: same idea</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15</a:t>
            </a:fld>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0" y="1012825"/>
            <a:ext cx="3124200" cy="3050898"/>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5273674" y="748223"/>
            <a:ext cx="3489325" cy="3133216"/>
          </a:xfrm>
          <a:prstGeom prst="rect">
            <a:avLst/>
          </a:prstGeom>
          <a:noFill/>
          <a:ln w="9525">
            <a:noFill/>
            <a:miter lim="800000"/>
            <a:headEnd/>
            <a:tailEnd/>
          </a:ln>
        </p:spPr>
      </p:pic>
      <p:pic>
        <p:nvPicPr>
          <p:cNvPr id="7170" name="Picture 2"/>
          <p:cNvPicPr>
            <a:picLocks noChangeAspect="1" noChangeArrowheads="1"/>
          </p:cNvPicPr>
          <p:nvPr/>
        </p:nvPicPr>
        <p:blipFill>
          <a:blip r:embed="rId5" cstate="print"/>
          <a:srcRect/>
          <a:stretch>
            <a:fillRect/>
          </a:stretch>
        </p:blipFill>
        <p:spPr bwMode="auto">
          <a:xfrm>
            <a:off x="2114621" y="1182757"/>
            <a:ext cx="3391659" cy="1145804"/>
          </a:xfrm>
          <a:prstGeom prst="rect">
            <a:avLst/>
          </a:prstGeom>
          <a:noFill/>
          <a:ln w="76200">
            <a:solidFill>
              <a:srgbClr val="0070C0"/>
            </a:solidFill>
            <a:miter lim="800000"/>
            <a:headEnd/>
            <a:tailEnd/>
          </a:ln>
        </p:spPr>
      </p:pic>
      <p:graphicFrame>
        <p:nvGraphicFramePr>
          <p:cNvPr id="26626" name="Object 2"/>
          <p:cNvGraphicFramePr>
            <a:graphicFrameLocks noChangeAspect="1"/>
          </p:cNvGraphicFramePr>
          <p:nvPr/>
        </p:nvGraphicFramePr>
        <p:xfrm>
          <a:off x="197056" y="4411593"/>
          <a:ext cx="8827673" cy="1186654"/>
        </p:xfrm>
        <a:graphic>
          <a:graphicData uri="http://schemas.openxmlformats.org/presentationml/2006/ole">
            <mc:AlternateContent xmlns:mc="http://schemas.openxmlformats.org/markup-compatibility/2006">
              <mc:Choice xmlns:v="urn:schemas-microsoft-com:vml" Requires="v">
                <p:oleObj spid="_x0000_s4101" name="Equation" r:id="rId6" imgW="3593880" imgH="482400" progId="Equation.DSMT4">
                  <p:embed/>
                </p:oleObj>
              </mc:Choice>
              <mc:Fallback>
                <p:oleObj name="Equation" r:id="rId6" imgW="3593880" imgH="482400" progId="Equation.DSMT4">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056" y="4411593"/>
                        <a:ext cx="8827673" cy="11866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fltVal val="0"/>
                                          </p:val>
                                        </p:tav>
                                        <p:tav tm="100000">
                                          <p:val>
                                            <p:strVal val="#ppt_h"/>
                                          </p:val>
                                        </p:tav>
                                      </p:tavLst>
                                    </p:anim>
                                    <p:animEffect transition="in" filter="fade">
                                      <p:cBhvr>
                                        <p:cTn id="9"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Trig review</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16</a:t>
            </a:fld>
            <a:endParaRPr lang="en-US" dirty="0"/>
          </a:p>
        </p:txBody>
      </p:sp>
      <p:graphicFrame>
        <p:nvGraphicFramePr>
          <p:cNvPr id="28674" name="Object 2"/>
          <p:cNvGraphicFramePr>
            <a:graphicFrameLocks noChangeAspect="1"/>
          </p:cNvGraphicFramePr>
          <p:nvPr/>
        </p:nvGraphicFramePr>
        <p:xfrm>
          <a:off x="137216" y="485707"/>
          <a:ext cx="8828088" cy="1185862"/>
        </p:xfrm>
        <a:graphic>
          <a:graphicData uri="http://schemas.openxmlformats.org/presentationml/2006/ole">
            <mc:AlternateContent xmlns:mc="http://schemas.openxmlformats.org/markup-compatibility/2006">
              <mc:Choice xmlns:v="urn:schemas-microsoft-com:vml" Requires="v">
                <p:oleObj spid="_x0000_s5128" name="Equation" r:id="rId3" imgW="3593880" imgH="482400" progId="Equation.DSMT4">
                  <p:embed/>
                </p:oleObj>
              </mc:Choice>
              <mc:Fallback>
                <p:oleObj name="Equation" r:id="rId3" imgW="3593880" imgH="4824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216" y="485707"/>
                        <a:ext cx="8828088" cy="1185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347869" y="1759226"/>
            <a:ext cx="8507896" cy="954089"/>
          </a:xfrm>
          <a:prstGeom prst="rect">
            <a:avLst/>
          </a:prstGeom>
          <a:noFill/>
        </p:spPr>
        <p:txBody>
          <a:bodyPr wrap="square" lIns="91420" tIns="45711" rIns="91420" bIns="45711" rtlCol="0">
            <a:spAutoFit/>
          </a:bodyPr>
          <a:lstStyle/>
          <a:p>
            <a:r>
              <a:rPr lang="en-US" sz="2800" dirty="0" smtClean="0"/>
              <a:t>Multiplying this out gives a bunch of terms involving products of </a:t>
            </a:r>
            <a:r>
              <a:rPr lang="en-US" sz="2800" dirty="0" err="1" smtClean="0"/>
              <a:t>cos</a:t>
            </a:r>
            <a:r>
              <a:rPr lang="en-US" sz="2800" i="1" dirty="0" err="1" smtClean="0">
                <a:latin typeface="Symbol" pitchFamily="18" charset="2"/>
              </a:rPr>
              <a:t>q</a:t>
            </a:r>
            <a:r>
              <a:rPr lang="en-US" sz="2800" dirty="0" smtClean="0"/>
              <a:t> and </a:t>
            </a:r>
            <a:r>
              <a:rPr lang="en-US" sz="2800" dirty="0" err="1" smtClean="0"/>
              <a:t>sin</a:t>
            </a:r>
            <a:r>
              <a:rPr lang="en-US" sz="2800" i="1" dirty="0" err="1" smtClean="0">
                <a:latin typeface="Symbol" pitchFamily="18" charset="2"/>
              </a:rPr>
              <a:t>q</a:t>
            </a:r>
            <a:r>
              <a:rPr lang="en-US" sz="2800" dirty="0" smtClean="0"/>
              <a:t>, so you will need identities</a:t>
            </a:r>
          </a:p>
        </p:txBody>
      </p:sp>
      <p:graphicFrame>
        <p:nvGraphicFramePr>
          <p:cNvPr id="28675" name="Object 3"/>
          <p:cNvGraphicFramePr>
            <a:graphicFrameLocks noChangeAspect="1"/>
          </p:cNvGraphicFramePr>
          <p:nvPr/>
        </p:nvGraphicFramePr>
        <p:xfrm>
          <a:off x="1234880" y="2703444"/>
          <a:ext cx="2823185" cy="1236179"/>
        </p:xfrm>
        <a:graphic>
          <a:graphicData uri="http://schemas.openxmlformats.org/presentationml/2006/ole">
            <mc:AlternateContent xmlns:mc="http://schemas.openxmlformats.org/markup-compatibility/2006">
              <mc:Choice xmlns:v="urn:schemas-microsoft-com:vml" Requires="v">
                <p:oleObj spid="_x0000_s5129" name="Equation" r:id="rId5" imgW="1828800" imgH="799920" progId="Equation.DSMT4">
                  <p:embed/>
                </p:oleObj>
              </mc:Choice>
              <mc:Fallback>
                <p:oleObj name="Equation" r:id="rId5" imgW="1828800" imgH="79992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4880" y="2703444"/>
                        <a:ext cx="2823185" cy="12361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 name="Picture 2"/>
          <p:cNvPicPr>
            <a:picLocks noChangeAspect="1" noChangeArrowheads="1"/>
          </p:cNvPicPr>
          <p:nvPr/>
        </p:nvPicPr>
        <p:blipFill>
          <a:blip r:embed="rId7" cstate="print"/>
          <a:srcRect/>
          <a:stretch>
            <a:fillRect/>
          </a:stretch>
        </p:blipFill>
        <p:spPr bwMode="auto">
          <a:xfrm>
            <a:off x="4512365" y="2769391"/>
            <a:ext cx="3452930" cy="1166503"/>
          </a:xfrm>
          <a:prstGeom prst="rect">
            <a:avLst/>
          </a:prstGeom>
          <a:noFill/>
          <a:ln w="76200">
            <a:solidFill>
              <a:srgbClr val="0070C0"/>
            </a:solidFill>
            <a:miter lim="800000"/>
            <a:headEnd/>
            <a:tailEnd/>
          </a:ln>
        </p:spPr>
      </p:pic>
      <p:sp>
        <p:nvSpPr>
          <p:cNvPr id="8" name="TextBox 7"/>
          <p:cNvSpPr txBox="1"/>
          <p:nvPr/>
        </p:nvSpPr>
        <p:spPr>
          <a:xfrm>
            <a:off x="2" y="4312257"/>
            <a:ext cx="8950959" cy="1862030"/>
          </a:xfrm>
          <a:prstGeom prst="rect">
            <a:avLst/>
          </a:prstGeom>
          <a:noFill/>
        </p:spPr>
        <p:txBody>
          <a:bodyPr wrap="square" lIns="91420" tIns="45711" rIns="91420" bIns="45711" rtlCol="0">
            <a:spAutoFit/>
          </a:bodyPr>
          <a:lstStyle/>
          <a:p>
            <a:r>
              <a:rPr lang="en-US" sz="2800" dirty="0" smtClean="0">
                <a:solidFill>
                  <a:srgbClr val="92D050"/>
                </a:solidFill>
              </a:rPr>
              <a:t>Q: How can you remember which of the first two trig identities gets the negative sign?</a:t>
            </a:r>
            <a:br>
              <a:rPr lang="en-US" sz="2800" dirty="0" smtClean="0">
                <a:solidFill>
                  <a:srgbClr val="92D050"/>
                </a:solidFill>
              </a:rPr>
            </a:br>
            <a:endParaRPr lang="en-US" sz="2800" dirty="0" smtClean="0">
              <a:solidFill>
                <a:srgbClr val="92D050"/>
              </a:solidFill>
            </a:endParaRPr>
          </a:p>
          <a:p>
            <a:r>
              <a:rPr lang="en-US" sz="2800" dirty="0" smtClean="0">
                <a:solidFill>
                  <a:srgbClr val="92D050"/>
                </a:solidFill>
              </a:rPr>
              <a:t>A: Pick the option (</a:t>
            </a:r>
            <a:r>
              <a:rPr lang="en-US" sz="2800" dirty="0" smtClean="0">
                <a:solidFill>
                  <a:srgbClr val="92D050"/>
                </a:solidFill>
                <a:sym typeface="Symbol"/>
              </a:rPr>
              <a:t></a:t>
            </a:r>
            <a:r>
              <a:rPr lang="en-US" sz="2800" dirty="0" smtClean="0">
                <a:solidFill>
                  <a:srgbClr val="92D050"/>
                </a:solidFill>
              </a:rPr>
              <a:t>) that gives right answer at </a:t>
            </a:r>
            <a:r>
              <a:rPr lang="en-US" sz="2800" i="1" dirty="0" smtClean="0">
                <a:solidFill>
                  <a:srgbClr val="92D050"/>
                </a:solidFill>
                <a:latin typeface="Symbol" pitchFamily="18" charset="2"/>
              </a:rPr>
              <a:t>q=0</a:t>
            </a:r>
            <a:r>
              <a:rPr lang="en-US" sz="2800" dirty="0" smtClean="0">
                <a:solidFill>
                  <a:srgbClr val="92D05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ppt_w</p:attrName>
                                        </p:attrNameLst>
                                      </p:cBhvr>
                                      <p:tavLst>
                                        <p:tav tm="0">
                                          <p:val>
                                            <p:fltVal val="0"/>
                                          </p:val>
                                        </p:tav>
                                        <p:tav tm="100000">
                                          <p:val>
                                            <p:strVal val="#ppt_w"/>
                                          </p:val>
                                        </p:tav>
                                      </p:tavLst>
                                    </p:anim>
                                    <p:anim calcmode="lin" valueType="num">
                                      <p:cBhvr>
                                        <p:cTn id="8" dur="500" fill="hold"/>
                                        <p:tgtEl>
                                          <p:spTgt spid="28674"/>
                                        </p:tgtEl>
                                        <p:attrNameLst>
                                          <p:attrName>ppt_h</p:attrName>
                                        </p:attrNameLst>
                                      </p:cBhvr>
                                      <p:tavLst>
                                        <p:tav tm="0">
                                          <p:val>
                                            <p:fltVal val="0"/>
                                          </p:val>
                                        </p:tav>
                                        <p:tav tm="100000">
                                          <p:val>
                                            <p:strVal val="#ppt_h"/>
                                          </p:val>
                                        </p:tav>
                                      </p:tavLst>
                                    </p:anim>
                                    <p:animEffect transition="in" filter="fade">
                                      <p:cBhvr>
                                        <p:cTn id="9" dur="500"/>
                                        <p:tgtEl>
                                          <p:spTgt spid="2867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nodeType="clickEffect">
                                  <p:stCondLst>
                                    <p:cond delay="0"/>
                                  </p:stCondLst>
                                  <p:childTnLst>
                                    <p:set>
                                      <p:cBhvr>
                                        <p:cTn id="17" dur="1" fill="hold">
                                          <p:stCondLst>
                                            <p:cond delay="0"/>
                                          </p:stCondLst>
                                        </p:cTn>
                                        <p:tgtEl>
                                          <p:spTgt spid="28675"/>
                                        </p:tgtEl>
                                        <p:attrNameLst>
                                          <p:attrName>style.visibility</p:attrName>
                                        </p:attrNameLst>
                                      </p:cBhvr>
                                      <p:to>
                                        <p:strVal val="visible"/>
                                      </p:to>
                                    </p:set>
                                    <p:anim calcmode="lin" valueType="num">
                                      <p:cBhvr>
                                        <p:cTn id="18" dur="500" fill="hold"/>
                                        <p:tgtEl>
                                          <p:spTgt spid="28675"/>
                                        </p:tgtEl>
                                        <p:attrNameLst>
                                          <p:attrName>ppt_w</p:attrName>
                                        </p:attrNameLst>
                                      </p:cBhvr>
                                      <p:tavLst>
                                        <p:tav tm="0">
                                          <p:val>
                                            <p:fltVal val="0"/>
                                          </p:val>
                                        </p:tav>
                                        <p:tav tm="100000">
                                          <p:val>
                                            <p:strVal val="#ppt_w"/>
                                          </p:val>
                                        </p:tav>
                                      </p:tavLst>
                                    </p:anim>
                                    <p:anim calcmode="lin" valueType="num">
                                      <p:cBhvr>
                                        <p:cTn id="19" dur="500" fill="hold"/>
                                        <p:tgtEl>
                                          <p:spTgt spid="28675"/>
                                        </p:tgtEl>
                                        <p:attrNameLst>
                                          <p:attrName>ppt_h</p:attrName>
                                        </p:attrNameLst>
                                      </p:cBhvr>
                                      <p:tavLst>
                                        <p:tav tm="0">
                                          <p:val>
                                            <p:fltVal val="0"/>
                                          </p:val>
                                        </p:tav>
                                        <p:tav tm="100000">
                                          <p:val>
                                            <p:strVal val="#ppt_h"/>
                                          </p:val>
                                        </p:tav>
                                      </p:tavLst>
                                    </p:anim>
                                    <p:animEffect transition="in" filter="fade">
                                      <p:cBhvr>
                                        <p:cTn id="20" dur="500"/>
                                        <p:tgtEl>
                                          <p:spTgt spid="28675"/>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 from="(-#ppt_w/2)" to="(#ppt_x)" calcmode="lin" valueType="num">
                                      <p:cBhvr>
                                        <p:cTn id="29" dur="600" fill="hold">
                                          <p:stCondLst>
                                            <p:cond delay="0"/>
                                          </p:stCondLst>
                                        </p:cTn>
                                        <p:tgtEl>
                                          <p:spTgt spid="8">
                                            <p:txEl>
                                              <p:pRg st="0" end="0"/>
                                            </p:txEl>
                                          </p:spTgt>
                                        </p:tgtEl>
                                        <p:attrNameLst>
                                          <p:attrName>ppt_x</p:attrName>
                                        </p:attrNameLst>
                                      </p:cBhvr>
                                    </p:anim>
                                    <p:anim from="0" to="-1.0" calcmode="lin" valueType="num">
                                      <p:cBhvr>
                                        <p:cTn id="30" dur="200" decel="50000" autoRev="1" fill="hold">
                                          <p:stCondLst>
                                            <p:cond delay="600"/>
                                          </p:stCondLst>
                                        </p:cTn>
                                        <p:tgtEl>
                                          <p:spTgt spid="8">
                                            <p:txEl>
                                              <p:pRg st="0" end="0"/>
                                            </p:txEl>
                                          </p:spTgt>
                                        </p:tgtEl>
                                        <p:attrNameLst>
                                          <p:attrName>xshear</p:attrName>
                                        </p:attrNameLst>
                                      </p:cBhvr>
                                    </p:anim>
                                    <p:animScale>
                                      <p:cBhvr>
                                        <p:cTn id="31" dur="200" decel="100000" autoRev="1" fill="hold">
                                          <p:stCondLst>
                                            <p:cond delay="600"/>
                                          </p:stCondLst>
                                        </p:cTn>
                                        <p:tgtEl>
                                          <p:spTgt spid="8">
                                            <p:txEl>
                                              <p:pRg st="0" end="0"/>
                                            </p:txEl>
                                          </p:spTgt>
                                        </p:tgtEl>
                                      </p:cBhvr>
                                      <p:from x="100000" y="100000"/>
                                      <p:to x="80000" y="100000"/>
                                    </p:animScale>
                                    <p:anim by="(#ppt_h/3+#ppt_w*0.1)" calcmode="lin" valueType="num">
                                      <p:cBhvr additive="sum">
                                        <p:cTn id="32" dur="200" decel="100000" autoRev="1" fill="hold">
                                          <p:stCondLst>
                                            <p:cond delay="600"/>
                                          </p:stCondLst>
                                        </p:cTn>
                                        <p:tgtEl>
                                          <p:spTgt spid="8">
                                            <p:txEl>
                                              <p:pRg st="0" end="0"/>
                                            </p:txEl>
                                          </p:spTgt>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 from="(-#ppt_w/2)" to="(#ppt_x)" calcmode="lin" valueType="num">
                                      <p:cBhvr>
                                        <p:cTn id="37" dur="600" fill="hold">
                                          <p:stCondLst>
                                            <p:cond delay="0"/>
                                          </p:stCondLst>
                                        </p:cTn>
                                        <p:tgtEl>
                                          <p:spTgt spid="8">
                                            <p:txEl>
                                              <p:pRg st="1" end="1"/>
                                            </p:txEl>
                                          </p:spTgt>
                                        </p:tgtEl>
                                        <p:attrNameLst>
                                          <p:attrName>ppt_x</p:attrName>
                                        </p:attrNameLst>
                                      </p:cBhvr>
                                    </p:anim>
                                    <p:anim from="0" to="-1.0" calcmode="lin" valueType="num">
                                      <p:cBhvr>
                                        <p:cTn id="38" dur="200" decel="50000" autoRev="1" fill="hold">
                                          <p:stCondLst>
                                            <p:cond delay="600"/>
                                          </p:stCondLst>
                                        </p:cTn>
                                        <p:tgtEl>
                                          <p:spTgt spid="8">
                                            <p:txEl>
                                              <p:pRg st="1" end="1"/>
                                            </p:txEl>
                                          </p:spTgt>
                                        </p:tgtEl>
                                        <p:attrNameLst>
                                          <p:attrName>xshear</p:attrName>
                                        </p:attrNameLst>
                                      </p:cBhvr>
                                    </p:anim>
                                    <p:animScale>
                                      <p:cBhvr>
                                        <p:cTn id="39" dur="200" decel="100000" autoRev="1" fill="hold">
                                          <p:stCondLst>
                                            <p:cond delay="600"/>
                                          </p:stCondLst>
                                        </p:cTn>
                                        <p:tgtEl>
                                          <p:spTgt spid="8">
                                            <p:txEl>
                                              <p:pRg st="1" end="1"/>
                                            </p:txEl>
                                          </p:spTgt>
                                        </p:tgtEl>
                                      </p:cBhvr>
                                      <p:from x="100000" y="100000"/>
                                      <p:to x="80000" y="100000"/>
                                    </p:animScale>
                                    <p:anim by="(#ppt_h/3+#ppt_w*0.1)" calcmode="lin" valueType="num">
                                      <p:cBhvr additive="sum">
                                        <p:cTn id="40" dur="200" decel="100000" autoRev="1" fill="hold">
                                          <p:stCondLst>
                                            <p:cond delay="600"/>
                                          </p:stCondLst>
                                        </p:cTn>
                                        <p:tgtEl>
                                          <p:spTgt spid="8">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smtClean="0"/>
              <a:t>Example: determine normal and shear components acting on the plane AB</a:t>
            </a:r>
            <a:endParaRPr lang="en-US" sz="2000"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17</a:t>
            </a:fld>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42874" y="517526"/>
            <a:ext cx="3209926" cy="3080901"/>
          </a:xfrm>
          <a:prstGeom prst="rect">
            <a:avLst/>
          </a:prstGeom>
          <a:noFill/>
          <a:ln w="9525">
            <a:noFill/>
            <a:miter lim="800000"/>
            <a:headEnd/>
            <a:tailEnd/>
          </a:ln>
        </p:spPr>
      </p:pic>
      <p:pic>
        <p:nvPicPr>
          <p:cNvPr id="27" name="Picture 2"/>
          <p:cNvPicPr>
            <a:picLocks noChangeAspect="1" noChangeArrowheads="1"/>
          </p:cNvPicPr>
          <p:nvPr/>
        </p:nvPicPr>
        <p:blipFill>
          <a:blip r:embed="rId3" cstate="print"/>
          <a:srcRect/>
          <a:stretch>
            <a:fillRect/>
          </a:stretch>
        </p:blipFill>
        <p:spPr bwMode="auto">
          <a:xfrm>
            <a:off x="4191899" y="1808923"/>
            <a:ext cx="4677859" cy="1580321"/>
          </a:xfrm>
          <a:prstGeom prst="rect">
            <a:avLst/>
          </a:prstGeom>
          <a:noFill/>
          <a:ln w="76200">
            <a:solidFill>
              <a:srgbClr val="0070C0"/>
            </a:solidFill>
            <a:miter lim="800000"/>
            <a:headEnd/>
            <a:tailEnd/>
          </a:ln>
        </p:spPr>
      </p:pic>
      <p:grpSp>
        <p:nvGrpSpPr>
          <p:cNvPr id="4" name="Group 31"/>
          <p:cNvGrpSpPr/>
          <p:nvPr/>
        </p:nvGrpSpPr>
        <p:grpSpPr>
          <a:xfrm rot="3505997">
            <a:off x="3147246" y="602901"/>
            <a:ext cx="1001648" cy="1047095"/>
            <a:chOff x="4857878" y="2447926"/>
            <a:chExt cx="1001648" cy="1047095"/>
          </a:xfrm>
        </p:grpSpPr>
        <p:cxnSp>
          <p:nvCxnSpPr>
            <p:cNvPr id="33" name="Straight Connector 32"/>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35" name="Straight Connector 34"/>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857878" y="2447926"/>
              <a:ext cx="445443" cy="523220"/>
            </a:xfrm>
            <a:prstGeom prst="rect">
              <a:avLst/>
            </a:prstGeom>
            <a:noFill/>
          </p:spPr>
          <p:txBody>
            <a:bodyPr wrap="none" rtlCol="0">
              <a:spAutoFit/>
            </a:bodyPr>
            <a:lstStyle/>
            <a:p>
              <a:r>
                <a:rPr lang="en-US" sz="2800" i="1" dirty="0" smtClean="0"/>
                <a:t>y’</a:t>
              </a:r>
            </a:p>
          </p:txBody>
        </p:sp>
      </p:grpSp>
      <p:cxnSp>
        <p:nvCxnSpPr>
          <p:cNvPr id="12" name="Straight Arrow Connector 11"/>
          <p:cNvCxnSpPr>
            <a:stCxn id="13" idx="2"/>
          </p:cNvCxnSpPr>
          <p:nvPr/>
        </p:nvCxnSpPr>
        <p:spPr>
          <a:xfrm>
            <a:off x="4852769" y="1056300"/>
            <a:ext cx="217995" cy="89719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81959" y="533098"/>
            <a:ext cx="1141619" cy="523202"/>
          </a:xfrm>
          <a:prstGeom prst="rect">
            <a:avLst/>
          </a:prstGeom>
          <a:noFill/>
        </p:spPr>
        <p:txBody>
          <a:bodyPr wrap="none" lIns="91420" tIns="45711" rIns="91420" bIns="45711" rtlCol="0">
            <a:spAutoFit/>
          </a:bodyPr>
          <a:lstStyle/>
          <a:p>
            <a:r>
              <a:rPr lang="en-US" sz="2800" dirty="0" err="1" smtClean="0">
                <a:solidFill>
                  <a:srgbClr val="0070C0"/>
                </a:solidFill>
                <a:latin typeface="Symbol" pitchFamily="18" charset="2"/>
              </a:rPr>
              <a:t>s</a:t>
            </a:r>
            <a:r>
              <a:rPr lang="en-US" sz="2800" baseline="-25000" dirty="0" err="1" smtClean="0">
                <a:solidFill>
                  <a:srgbClr val="0070C0"/>
                </a:solidFill>
              </a:rPr>
              <a:t>x</a:t>
            </a:r>
            <a:r>
              <a:rPr lang="en-US" sz="2800" dirty="0" smtClean="0">
                <a:solidFill>
                  <a:srgbClr val="0070C0"/>
                </a:solidFill>
              </a:rPr>
              <a:t>=0.0</a:t>
            </a:r>
          </a:p>
        </p:txBody>
      </p:sp>
      <p:sp>
        <p:nvSpPr>
          <p:cNvPr id="14" name="TextBox 13"/>
          <p:cNvSpPr txBox="1"/>
          <p:nvPr/>
        </p:nvSpPr>
        <p:spPr>
          <a:xfrm>
            <a:off x="5661390" y="569846"/>
            <a:ext cx="1297559" cy="523202"/>
          </a:xfrm>
          <a:prstGeom prst="rect">
            <a:avLst/>
          </a:prstGeom>
          <a:noFill/>
        </p:spPr>
        <p:txBody>
          <a:bodyPr wrap="none" lIns="91420" tIns="45711" rIns="91420" bIns="45711" rtlCol="0">
            <a:spAutoFit/>
          </a:bodyPr>
          <a:lstStyle/>
          <a:p>
            <a:r>
              <a:rPr lang="en-US" dirty="0" err="1" smtClean="0">
                <a:solidFill>
                  <a:srgbClr val="0070C0"/>
                </a:solidFill>
                <a:latin typeface="Symbol" pitchFamily="18" charset="2"/>
              </a:rPr>
              <a:t>s</a:t>
            </a:r>
            <a:r>
              <a:rPr lang="en-US" sz="2800" baseline="-25000" dirty="0" err="1" smtClean="0">
                <a:solidFill>
                  <a:srgbClr val="0070C0"/>
                </a:solidFill>
              </a:rPr>
              <a:t>y</a:t>
            </a:r>
            <a:r>
              <a:rPr lang="en-US" sz="2800" dirty="0" smtClean="0">
                <a:solidFill>
                  <a:srgbClr val="0070C0"/>
                </a:solidFill>
              </a:rPr>
              <a:t>=</a:t>
            </a:r>
            <a:r>
              <a:rPr lang="en-US" dirty="0" smtClean="0">
                <a:solidFill>
                  <a:srgbClr val="0070C0"/>
                </a:solidFill>
              </a:rPr>
              <a:t>-500psi</a:t>
            </a:r>
          </a:p>
        </p:txBody>
      </p:sp>
      <p:cxnSp>
        <p:nvCxnSpPr>
          <p:cNvPr id="16" name="Straight Arrow Connector 15"/>
          <p:cNvCxnSpPr/>
          <p:nvPr/>
        </p:nvCxnSpPr>
        <p:spPr>
          <a:xfrm rot="5400000">
            <a:off x="5426767" y="1345095"/>
            <a:ext cx="887894" cy="3843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146646" y="953916"/>
            <a:ext cx="1055373" cy="10140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4" idx="2"/>
          </p:cNvCxnSpPr>
          <p:nvPr/>
        </p:nvCxnSpPr>
        <p:spPr>
          <a:xfrm>
            <a:off x="6310170" y="1093048"/>
            <a:ext cx="423139" cy="8812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848602" y="703267"/>
            <a:ext cx="1186951" cy="369314"/>
          </a:xfrm>
          <a:prstGeom prst="rect">
            <a:avLst/>
          </a:prstGeom>
          <a:noFill/>
        </p:spPr>
        <p:txBody>
          <a:bodyPr wrap="none" lIns="91420" tIns="45711" rIns="91420" bIns="45711" rtlCol="0">
            <a:spAutoFit/>
          </a:bodyPr>
          <a:lstStyle/>
          <a:p>
            <a:r>
              <a:rPr lang="en-US" dirty="0" err="1" smtClean="0">
                <a:solidFill>
                  <a:srgbClr val="0070C0"/>
                </a:solidFill>
                <a:latin typeface="Symbol" pitchFamily="18" charset="2"/>
              </a:rPr>
              <a:t>t</a:t>
            </a:r>
            <a:r>
              <a:rPr lang="en-US" baseline="-25000" dirty="0" err="1" smtClean="0">
                <a:solidFill>
                  <a:srgbClr val="0070C0"/>
                </a:solidFill>
              </a:rPr>
              <a:t>xy</a:t>
            </a:r>
            <a:r>
              <a:rPr lang="en-US" baseline="-25000" dirty="0" smtClean="0">
                <a:solidFill>
                  <a:srgbClr val="0070C0"/>
                </a:solidFill>
              </a:rPr>
              <a:t> </a:t>
            </a:r>
            <a:r>
              <a:rPr lang="en-US" dirty="0" smtClean="0">
                <a:solidFill>
                  <a:srgbClr val="0070C0"/>
                </a:solidFill>
              </a:rPr>
              <a:t>=350psi</a:t>
            </a:r>
          </a:p>
        </p:txBody>
      </p:sp>
      <p:cxnSp>
        <p:nvCxnSpPr>
          <p:cNvPr id="24" name="Straight Arrow Connector 23"/>
          <p:cNvCxnSpPr/>
          <p:nvPr/>
        </p:nvCxnSpPr>
        <p:spPr>
          <a:xfrm flipH="1">
            <a:off x="7914862" y="1059876"/>
            <a:ext cx="647247" cy="108035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9" idx="2"/>
          </p:cNvCxnSpPr>
          <p:nvPr/>
        </p:nvCxnSpPr>
        <p:spPr>
          <a:xfrm flipH="1">
            <a:off x="7421213" y="1353288"/>
            <a:ext cx="17696" cy="7803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848062" y="983974"/>
            <a:ext cx="1181693" cy="369314"/>
          </a:xfrm>
          <a:prstGeom prst="rect">
            <a:avLst/>
          </a:prstGeom>
          <a:noFill/>
        </p:spPr>
        <p:txBody>
          <a:bodyPr wrap="none" lIns="91420" tIns="45711" rIns="91420" bIns="45711" rtlCol="0">
            <a:spAutoFit/>
          </a:bodyPr>
          <a:lstStyle/>
          <a:p>
            <a:r>
              <a:rPr lang="en-US" dirty="0" smtClean="0">
                <a:solidFill>
                  <a:srgbClr val="0070C0"/>
                </a:solidFill>
                <a:latin typeface="Symbol" pitchFamily="18" charset="2"/>
              </a:rPr>
              <a:t>q </a:t>
            </a:r>
            <a:r>
              <a:rPr lang="en-US" dirty="0" smtClean="0">
                <a:solidFill>
                  <a:srgbClr val="0070C0"/>
                </a:solidFill>
              </a:rPr>
              <a:t>= -60deg</a:t>
            </a:r>
          </a:p>
        </p:txBody>
      </p:sp>
      <p:cxnSp>
        <p:nvCxnSpPr>
          <p:cNvPr id="31" name="Straight Arrow Connector 30"/>
          <p:cNvCxnSpPr>
            <a:stCxn id="29" idx="2"/>
          </p:cNvCxnSpPr>
          <p:nvPr/>
        </p:nvCxnSpPr>
        <p:spPr>
          <a:xfrm>
            <a:off x="7438909" y="1353288"/>
            <a:ext cx="1148496" cy="81344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087218" y="3518454"/>
            <a:ext cx="6216277" cy="523202"/>
          </a:xfrm>
          <a:prstGeom prst="rect">
            <a:avLst/>
          </a:prstGeom>
          <a:noFill/>
        </p:spPr>
        <p:txBody>
          <a:bodyPr wrap="none" lIns="91420" tIns="45711" rIns="91420" bIns="45711" rtlCol="0">
            <a:spAutoFit/>
          </a:bodyPr>
          <a:lstStyle/>
          <a:p>
            <a:r>
              <a:rPr lang="en-US" sz="2800" dirty="0" smtClean="0"/>
              <a:t>Read procedure for analysis in the book!</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7010400" y="6356350"/>
            <a:ext cx="2133600" cy="365125"/>
          </a:xfrm>
        </p:spPr>
        <p:txBody>
          <a:bodyPr/>
          <a:lstStyle/>
          <a:p>
            <a:fld id="{83F8FACB-BFF3-4379-AB87-76389448554C}" type="slidenum">
              <a:rPr lang="en-US" smtClean="0"/>
              <a:pPr/>
              <a:t>18</a:t>
            </a:fld>
            <a:endParaRPr lang="en-US" dirty="0"/>
          </a:p>
        </p:txBody>
      </p:sp>
      <p:pic>
        <p:nvPicPr>
          <p:cNvPr id="5" name="Picture 4" descr="21a-2_Greg_Created.png"/>
          <p:cNvPicPr>
            <a:picLocks noChangeAspect="1"/>
          </p:cNvPicPr>
          <p:nvPr/>
        </p:nvPicPr>
        <p:blipFill>
          <a:blip r:embed="rId2" cstate="print"/>
          <a:stretch>
            <a:fillRect/>
          </a:stretch>
        </p:blipFill>
        <p:spPr>
          <a:xfrm>
            <a:off x="137160" y="787421"/>
            <a:ext cx="6139320" cy="3878736"/>
          </a:xfrm>
          <a:prstGeom prst="rect">
            <a:avLst/>
          </a:prstGeom>
        </p:spPr>
      </p:pic>
      <p:sp>
        <p:nvSpPr>
          <p:cNvPr id="6" name="TextBox 5"/>
          <p:cNvSpPr txBox="1"/>
          <p:nvPr/>
        </p:nvSpPr>
        <p:spPr>
          <a:xfrm>
            <a:off x="512064" y="4901184"/>
            <a:ext cx="7379208" cy="1815882"/>
          </a:xfrm>
          <a:prstGeom prst="rect">
            <a:avLst/>
          </a:prstGeom>
          <a:noFill/>
        </p:spPr>
        <p:txBody>
          <a:bodyPr wrap="square" rtlCol="0">
            <a:spAutoFit/>
          </a:bodyPr>
          <a:lstStyle/>
          <a:p>
            <a:r>
              <a:rPr lang="en-US" sz="2800" dirty="0" smtClean="0">
                <a:solidFill>
                  <a:srgbClr val="FFFF00"/>
                </a:solidFill>
              </a:rPr>
              <a:t>Caution: the x’ axis needs to point in the 2 direction to solve this using formulas on the previous slide – you have to explain why you wouldn’t use </a:t>
            </a:r>
            <a:r>
              <a:rPr lang="en-US" sz="2800" dirty="0" smtClean="0">
                <a:solidFill>
                  <a:srgbClr val="FFFF00"/>
                </a:solidFill>
                <a:latin typeface="Symbol" pitchFamily="18" charset="2"/>
              </a:rPr>
              <a:t>q</a:t>
            </a:r>
            <a:r>
              <a:rPr lang="en-US" sz="2800" dirty="0" smtClean="0">
                <a:solidFill>
                  <a:srgbClr val="FFFF00"/>
                </a:solidFill>
              </a:rPr>
              <a:t>=30</a:t>
            </a:r>
            <a:r>
              <a:rPr lang="en-US" sz="2800" dirty="0" smtClean="0">
                <a:solidFill>
                  <a:srgbClr val="FFFF00"/>
                </a:solidFill>
                <a:latin typeface="Corbel"/>
              </a:rPr>
              <a:t>° in those formulas.</a:t>
            </a:r>
            <a:endParaRPr lang="en-US" sz="2800" dirty="0" smtClean="0">
              <a:solidFill>
                <a:srgbClr val="FFFF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Principal (not principle) Stresses</a:t>
            </a:r>
            <a:endParaRPr lang="en-US" dirty="0"/>
          </a:p>
        </p:txBody>
      </p:sp>
      <p:sp>
        <p:nvSpPr>
          <p:cNvPr id="3" name="Text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2"/>
          </p:nvPr>
        </p:nvSpPr>
        <p:spPr/>
        <p:txBody>
          <a:bodyPr/>
          <a:lstStyle/>
          <a:p>
            <a:fld id="{83F8FACB-BFF3-4379-AB87-76389448554C}"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Vector Transformation</a:t>
            </a:r>
            <a:endParaRPr lang="en-US" dirty="0"/>
          </a:p>
        </p:txBody>
      </p:sp>
      <p:sp>
        <p:nvSpPr>
          <p:cNvPr id="5" name="Text Placeholder 4"/>
          <p:cNvSpPr>
            <a:spLocks noGrp="1"/>
          </p:cNvSpPr>
          <p:nvPr>
            <p:ph type="body" idx="1"/>
          </p:nvPr>
        </p:nvSpPr>
        <p:spPr/>
        <p:txBody>
          <a:bodyPr/>
          <a:lstStyle/>
          <a:p>
            <a:r>
              <a:rPr lang="en-US" dirty="0" smtClean="0"/>
              <a:t>Not in book</a:t>
            </a:r>
          </a:p>
        </p:txBody>
      </p:sp>
      <p:sp>
        <p:nvSpPr>
          <p:cNvPr id="2" name="Slide Number Placeholder 1"/>
          <p:cNvSpPr>
            <a:spLocks noGrp="1"/>
          </p:cNvSpPr>
          <p:nvPr>
            <p:ph type="sldNum" sz="quarter" idx="12"/>
          </p:nvPr>
        </p:nvSpPr>
        <p:spPr/>
        <p:txBody>
          <a:bodyPr/>
          <a:lstStyle/>
          <a:p>
            <a:fld id="{83F8FACB-BFF3-4379-AB87-76389448554C}"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13792" y="274638"/>
            <a:ext cx="6927574" cy="792162"/>
          </a:xfrm>
        </p:spPr>
        <p:txBody>
          <a:bodyPr>
            <a:noAutofit/>
          </a:bodyPr>
          <a:lstStyle/>
          <a:p>
            <a:r>
              <a:rPr lang="en-US" sz="3600" dirty="0" smtClean="0"/>
              <a:t>Which cut plane orientation makes normal stress max? Min?</a:t>
            </a:r>
            <a:endParaRPr lang="en-US" sz="3600" dirty="0"/>
          </a:p>
        </p:txBody>
      </p:sp>
      <p:pic>
        <p:nvPicPr>
          <p:cNvPr id="5" name="Picture 4" descr="forcesOnPlane.gif"/>
          <p:cNvPicPr>
            <a:picLocks noChangeAspect="1"/>
          </p:cNvPicPr>
          <p:nvPr/>
        </p:nvPicPr>
        <p:blipFill>
          <a:blip r:embed="rId2" cstate="print"/>
          <a:stretch>
            <a:fillRect/>
          </a:stretch>
        </p:blipFill>
        <p:spPr>
          <a:xfrm>
            <a:off x="2" y="1276350"/>
            <a:ext cx="9143999" cy="523838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Trig review</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21</a:t>
            </a:fld>
            <a:endParaRPr lang="en-US" dirty="0"/>
          </a:p>
        </p:txBody>
      </p:sp>
      <p:sp>
        <p:nvSpPr>
          <p:cNvPr id="4" name="TextBox 3"/>
          <p:cNvSpPr txBox="1"/>
          <p:nvPr/>
        </p:nvSpPr>
        <p:spPr>
          <a:xfrm>
            <a:off x="180452" y="1803400"/>
            <a:ext cx="4496703" cy="954089"/>
          </a:xfrm>
          <a:prstGeom prst="rect">
            <a:avLst/>
          </a:prstGeom>
          <a:noFill/>
        </p:spPr>
        <p:txBody>
          <a:bodyPr wrap="none" lIns="91420" tIns="45711" rIns="91420" bIns="45711" rtlCol="0">
            <a:spAutoFit/>
          </a:bodyPr>
          <a:lstStyle/>
          <a:p>
            <a:r>
              <a:rPr lang="en-US" sz="2800" dirty="0" smtClean="0"/>
              <a:t>Q: If </a:t>
            </a:r>
            <a:r>
              <a:rPr lang="en-US" sz="2800" dirty="0" err="1" smtClean="0"/>
              <a:t>tan</a:t>
            </a:r>
            <a:r>
              <a:rPr lang="en-US" sz="2800" i="1" dirty="0" err="1" smtClean="0">
                <a:latin typeface="Symbol" pitchFamily="18" charset="2"/>
              </a:rPr>
              <a:t>q</a:t>
            </a:r>
            <a:r>
              <a:rPr lang="en-US" sz="2800" dirty="0" smtClean="0"/>
              <a:t>=1, what is </a:t>
            </a:r>
            <a:r>
              <a:rPr lang="en-US" sz="2800" i="1" dirty="0" smtClean="0">
                <a:latin typeface="Symbol" pitchFamily="18" charset="2"/>
              </a:rPr>
              <a:t>q</a:t>
            </a:r>
            <a:r>
              <a:rPr lang="en-US" sz="2800" dirty="0" smtClean="0"/>
              <a:t>?</a:t>
            </a:r>
          </a:p>
          <a:p>
            <a:r>
              <a:rPr lang="en-US" sz="2800" dirty="0" smtClean="0"/>
              <a:t>A: it is either 45° or  45°+180°</a:t>
            </a:r>
          </a:p>
        </p:txBody>
      </p:sp>
      <p:sp>
        <p:nvSpPr>
          <p:cNvPr id="5" name="TextBox 4"/>
          <p:cNvSpPr txBox="1"/>
          <p:nvPr/>
        </p:nvSpPr>
        <p:spPr>
          <a:xfrm>
            <a:off x="151737" y="2933370"/>
            <a:ext cx="4862188" cy="954089"/>
          </a:xfrm>
          <a:prstGeom prst="rect">
            <a:avLst/>
          </a:prstGeom>
          <a:noFill/>
        </p:spPr>
        <p:txBody>
          <a:bodyPr wrap="none" lIns="91420" tIns="45711" rIns="91420" bIns="45711" rtlCol="0">
            <a:spAutoFit/>
          </a:bodyPr>
          <a:lstStyle/>
          <a:p>
            <a:r>
              <a:rPr lang="en-US" sz="2800" dirty="0" smtClean="0"/>
              <a:t>Q: If tan2</a:t>
            </a:r>
            <a:r>
              <a:rPr lang="en-US" sz="2800" i="1" dirty="0" smtClean="0">
                <a:latin typeface="Symbol" pitchFamily="18" charset="2"/>
              </a:rPr>
              <a:t>q</a:t>
            </a:r>
            <a:r>
              <a:rPr lang="en-US" sz="2800" dirty="0" smtClean="0"/>
              <a:t>=1, what is </a:t>
            </a:r>
            <a:r>
              <a:rPr lang="en-US" sz="2800" i="1" dirty="0" smtClean="0">
                <a:latin typeface="Symbol" pitchFamily="18" charset="2"/>
              </a:rPr>
              <a:t>q</a:t>
            </a:r>
            <a:r>
              <a:rPr lang="en-US" sz="2800" dirty="0" smtClean="0"/>
              <a:t>?</a:t>
            </a:r>
          </a:p>
          <a:p>
            <a:r>
              <a:rPr lang="en-US" sz="2800" dirty="0" smtClean="0"/>
              <a:t>A: it is either 22.5° or  22.5°+90°</a:t>
            </a:r>
          </a:p>
        </p:txBody>
      </p:sp>
      <p:grpSp>
        <p:nvGrpSpPr>
          <p:cNvPr id="7" name="Group 18"/>
          <p:cNvGrpSpPr/>
          <p:nvPr/>
        </p:nvGrpSpPr>
        <p:grpSpPr>
          <a:xfrm>
            <a:off x="6564244" y="0"/>
            <a:ext cx="2604052" cy="2604052"/>
            <a:chOff x="6564244" y="0"/>
            <a:chExt cx="2604052" cy="2604052"/>
          </a:xfrm>
        </p:grpSpPr>
        <p:sp>
          <p:nvSpPr>
            <p:cNvPr id="6" name="Oval 5"/>
            <p:cNvSpPr/>
            <p:nvPr/>
          </p:nvSpPr>
          <p:spPr>
            <a:xfrm>
              <a:off x="7016475" y="452231"/>
              <a:ext cx="1699591" cy="1699591"/>
            </a:xfrm>
            <a:prstGeom prst="ellipse">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Connector 7"/>
            <p:cNvCxnSpPr/>
            <p:nvPr/>
          </p:nvCxnSpPr>
          <p:spPr>
            <a:xfrm flipV="1">
              <a:off x="7046292" y="1083366"/>
              <a:ext cx="1639957" cy="4373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6564244" y="1302026"/>
              <a:ext cx="260405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6564244" y="1302026"/>
              <a:ext cx="260405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Arc 11"/>
            <p:cNvSpPr/>
            <p:nvPr/>
          </p:nvSpPr>
          <p:spPr>
            <a:xfrm>
              <a:off x="6878984" y="327994"/>
              <a:ext cx="1938130" cy="1938126"/>
            </a:xfrm>
            <a:prstGeom prst="arc">
              <a:avLst>
                <a:gd name="adj1" fmla="val 9730863"/>
                <a:gd name="adj2" fmla="val 0"/>
              </a:avLst>
            </a:prstGeom>
            <a:ln w="19050">
              <a:headEnd type="stealth" w="lg" len="lg"/>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a:off x="7087707" y="526775"/>
              <a:ext cx="1547188" cy="1547186"/>
            </a:xfrm>
            <a:prstGeom prst="arc">
              <a:avLst>
                <a:gd name="adj1" fmla="val 20717842"/>
                <a:gd name="adj2" fmla="val 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 name="TextBox 13"/>
          <p:cNvSpPr txBox="1"/>
          <p:nvPr/>
        </p:nvSpPr>
        <p:spPr>
          <a:xfrm>
            <a:off x="6573520" y="2679370"/>
            <a:ext cx="2570480" cy="1200310"/>
          </a:xfrm>
          <a:prstGeom prst="rect">
            <a:avLst/>
          </a:prstGeom>
          <a:noFill/>
        </p:spPr>
        <p:txBody>
          <a:bodyPr wrap="square" lIns="91420" tIns="45711" rIns="91420" bIns="45711" rtlCol="0">
            <a:spAutoFit/>
          </a:bodyPr>
          <a:lstStyle/>
          <a:p>
            <a:r>
              <a:rPr lang="en-US" sz="2400" dirty="0" err="1" smtClean="0">
                <a:solidFill>
                  <a:srgbClr val="FF0000"/>
                </a:solidFill>
              </a:rPr>
              <a:t>ArcTan</a:t>
            </a:r>
            <a:r>
              <a:rPr lang="en-US" sz="2400" dirty="0" smtClean="0">
                <a:solidFill>
                  <a:srgbClr val="FF0000"/>
                </a:solidFill>
              </a:rPr>
              <a:t> always has two solutions, each 180° apart.</a:t>
            </a:r>
          </a:p>
        </p:txBody>
      </p:sp>
      <p:sp>
        <p:nvSpPr>
          <p:cNvPr id="15" name="TextBox 14"/>
          <p:cNvSpPr txBox="1"/>
          <p:nvPr/>
        </p:nvSpPr>
        <p:spPr>
          <a:xfrm>
            <a:off x="221090" y="584200"/>
            <a:ext cx="3647112" cy="954089"/>
          </a:xfrm>
          <a:prstGeom prst="rect">
            <a:avLst/>
          </a:prstGeom>
          <a:noFill/>
        </p:spPr>
        <p:txBody>
          <a:bodyPr wrap="none" lIns="91420" tIns="45711" rIns="91420" bIns="45711" rtlCol="0">
            <a:spAutoFit/>
          </a:bodyPr>
          <a:lstStyle/>
          <a:p>
            <a:r>
              <a:rPr lang="en-US" sz="2800" dirty="0" smtClean="0"/>
              <a:t>Q: If </a:t>
            </a:r>
            <a:r>
              <a:rPr lang="en-US" sz="2800" dirty="0" err="1" smtClean="0"/>
              <a:t>tan</a:t>
            </a:r>
            <a:r>
              <a:rPr lang="en-US" sz="2800" i="1" dirty="0" err="1" smtClean="0">
                <a:latin typeface="Symbol" pitchFamily="18" charset="2"/>
              </a:rPr>
              <a:t>q</a:t>
            </a:r>
            <a:r>
              <a:rPr lang="en-US" sz="2800" dirty="0" smtClean="0"/>
              <a:t>=0, what is </a:t>
            </a:r>
            <a:r>
              <a:rPr lang="en-US" sz="2800" i="1" dirty="0" smtClean="0">
                <a:latin typeface="Symbol" pitchFamily="18" charset="2"/>
              </a:rPr>
              <a:t>q</a:t>
            </a:r>
            <a:r>
              <a:rPr lang="en-US" sz="2800" dirty="0" smtClean="0"/>
              <a:t>?</a:t>
            </a:r>
          </a:p>
          <a:p>
            <a:r>
              <a:rPr lang="en-US" sz="2800" dirty="0" smtClean="0"/>
              <a:t>A: it is either 0° or  180°</a:t>
            </a:r>
          </a:p>
        </p:txBody>
      </p:sp>
      <p:sp>
        <p:nvSpPr>
          <p:cNvPr id="16" name="TextBox 15"/>
          <p:cNvSpPr txBox="1"/>
          <p:nvPr/>
        </p:nvSpPr>
        <p:spPr>
          <a:xfrm>
            <a:off x="4084983" y="815008"/>
            <a:ext cx="1744260" cy="523220"/>
          </a:xfrm>
          <a:prstGeom prst="rect">
            <a:avLst/>
          </a:prstGeom>
          <a:solidFill>
            <a:srgbClr val="FFFF00"/>
          </a:solidFill>
        </p:spPr>
        <p:txBody>
          <a:bodyPr wrap="none" lIns="91420" tIns="45711" rIns="91420" bIns="45711" rtlCol="0">
            <a:spAutoFit/>
          </a:bodyPr>
          <a:lstStyle/>
          <a:p>
            <a:r>
              <a:rPr lang="en-US" sz="2800" dirty="0" smtClean="0">
                <a:solidFill>
                  <a:schemeClr val="accent1">
                    <a:lumMod val="75000"/>
                  </a:schemeClr>
                </a:solidFill>
              </a:rPr>
              <a:t>Two roots!</a:t>
            </a:r>
          </a:p>
        </p:txBody>
      </p:sp>
      <p:sp>
        <p:nvSpPr>
          <p:cNvPr id="17" name="TextBox 16"/>
          <p:cNvSpPr txBox="1"/>
          <p:nvPr/>
        </p:nvSpPr>
        <p:spPr>
          <a:xfrm>
            <a:off x="4641574" y="1868556"/>
            <a:ext cx="1744260" cy="523220"/>
          </a:xfrm>
          <a:prstGeom prst="rect">
            <a:avLst/>
          </a:prstGeom>
          <a:solidFill>
            <a:srgbClr val="FFFF00"/>
          </a:solidFill>
        </p:spPr>
        <p:txBody>
          <a:bodyPr wrap="none" lIns="91420" tIns="45711" rIns="91420" bIns="45711" rtlCol="0">
            <a:spAutoFit/>
          </a:bodyPr>
          <a:lstStyle/>
          <a:p>
            <a:r>
              <a:rPr lang="en-US" sz="2800" dirty="0" smtClean="0">
                <a:solidFill>
                  <a:schemeClr val="accent1">
                    <a:lumMod val="75000"/>
                  </a:schemeClr>
                </a:solidFill>
              </a:rPr>
              <a:t>Two roots!</a:t>
            </a:r>
          </a:p>
        </p:txBody>
      </p:sp>
      <p:sp>
        <p:nvSpPr>
          <p:cNvPr id="18" name="TextBox 17"/>
          <p:cNvSpPr txBox="1"/>
          <p:nvPr/>
        </p:nvSpPr>
        <p:spPr>
          <a:xfrm>
            <a:off x="4078357" y="2895601"/>
            <a:ext cx="1744260" cy="523220"/>
          </a:xfrm>
          <a:prstGeom prst="rect">
            <a:avLst/>
          </a:prstGeom>
          <a:solidFill>
            <a:srgbClr val="FFFF00"/>
          </a:solidFill>
        </p:spPr>
        <p:txBody>
          <a:bodyPr wrap="none" lIns="91420" tIns="45711" rIns="91420" bIns="45711" rtlCol="0">
            <a:spAutoFit/>
          </a:bodyPr>
          <a:lstStyle/>
          <a:p>
            <a:r>
              <a:rPr lang="en-US" sz="2800" dirty="0" smtClean="0">
                <a:solidFill>
                  <a:schemeClr val="accent1">
                    <a:lumMod val="75000"/>
                  </a:schemeClr>
                </a:solidFill>
              </a:rPr>
              <a:t>Two roots!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par>
                                <p:cTn id="11" presetID="38" presetClass="entr" presetSubtype="0" accel="50000" fill="hold" grpId="0" nodeType="withEffect">
                                  <p:stCondLst>
                                    <p:cond delay="0"/>
                                  </p:stCondLst>
                                  <p:iterate type="lt">
                                    <p:tmPct val="50000"/>
                                  </p:iterate>
                                  <p:childTnLst>
                                    <p:set>
                                      <p:cBhvr>
                                        <p:cTn id="12" dur="1" fill="hold">
                                          <p:stCondLst>
                                            <p:cond delay="0"/>
                                          </p:stCondLst>
                                        </p:cTn>
                                        <p:tgtEl>
                                          <p:spTgt spid="16"/>
                                        </p:tgtEl>
                                        <p:attrNameLst>
                                          <p:attrName>style.visibility</p:attrName>
                                        </p:attrNameLst>
                                      </p:cBhvr>
                                      <p:to>
                                        <p:strVal val="visible"/>
                                      </p:to>
                                    </p:set>
                                    <p:set>
                                      <p:cBhvr>
                                        <p:cTn id="13" dur="228" fill="hold">
                                          <p:stCondLst>
                                            <p:cond delay="0"/>
                                          </p:stCondLst>
                                        </p:cTn>
                                        <p:tgtEl>
                                          <p:spTgt spid="16"/>
                                        </p:tgtEl>
                                        <p:attrNameLst>
                                          <p:attrName>style.rotation</p:attrName>
                                        </p:attrNameLst>
                                      </p:cBhvr>
                                      <p:to>
                                        <p:strVal val="-45.0"/>
                                      </p:to>
                                    </p:set>
                                    <p:anim calcmode="lin" valueType="num">
                                      <p:cBhvr>
                                        <p:cTn id="14" dur="228" fill="hold">
                                          <p:stCondLst>
                                            <p:cond delay="228"/>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5" dur="228"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6" dur="78" decel="50000" autoRev="1" fill="hold">
                                          <p:stCondLst>
                                            <p:cond delay="228"/>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7" dur="68" fill="hold">
                                          <p:stCondLst>
                                            <p:cond delay="432"/>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childTnLst>
                                </p:cTn>
                              </p:par>
                              <p:par>
                                <p:cTn id="26" presetID="38" presetClass="entr" presetSubtype="0" accel="50000" fill="hold" grpId="0" nodeType="withEffect">
                                  <p:stCondLst>
                                    <p:cond delay="0"/>
                                  </p:stCondLst>
                                  <p:iterate type="lt">
                                    <p:tmPct val="50000"/>
                                  </p:iterate>
                                  <p:childTnLst>
                                    <p:set>
                                      <p:cBhvr>
                                        <p:cTn id="27" dur="1" fill="hold">
                                          <p:stCondLst>
                                            <p:cond delay="0"/>
                                          </p:stCondLst>
                                        </p:cTn>
                                        <p:tgtEl>
                                          <p:spTgt spid="17"/>
                                        </p:tgtEl>
                                        <p:attrNameLst>
                                          <p:attrName>style.visibility</p:attrName>
                                        </p:attrNameLst>
                                      </p:cBhvr>
                                      <p:to>
                                        <p:strVal val="visible"/>
                                      </p:to>
                                    </p:set>
                                    <p:set>
                                      <p:cBhvr>
                                        <p:cTn id="28" dur="228" fill="hold">
                                          <p:stCondLst>
                                            <p:cond delay="0"/>
                                          </p:stCondLst>
                                        </p:cTn>
                                        <p:tgtEl>
                                          <p:spTgt spid="17"/>
                                        </p:tgtEl>
                                        <p:attrNameLst>
                                          <p:attrName>style.rotation</p:attrName>
                                        </p:attrNameLst>
                                      </p:cBhvr>
                                      <p:to>
                                        <p:strVal val="-45.0"/>
                                      </p:to>
                                    </p:set>
                                    <p:anim calcmode="lin" valueType="num">
                                      <p:cBhvr>
                                        <p:cTn id="29" dur="228" fill="hold">
                                          <p:stCondLst>
                                            <p:cond delay="228"/>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30" dur="228"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31" dur="78" decel="50000" autoRev="1" fill="hold">
                                          <p:stCondLst>
                                            <p:cond delay="228"/>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32" dur="68" fill="hold">
                                          <p:stCondLst>
                                            <p:cond delay="432"/>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slide(fromBottom)">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childTnLst>
                                </p:cTn>
                              </p:par>
                              <p:par>
                                <p:cTn id="51" presetID="38" presetClass="entr" presetSubtype="0" accel="50000" fill="hold" grpId="0" nodeType="withEffect">
                                  <p:stCondLst>
                                    <p:cond delay="0"/>
                                  </p:stCondLst>
                                  <p:iterate type="lt">
                                    <p:tmPct val="50000"/>
                                  </p:iterate>
                                  <p:childTnLst>
                                    <p:set>
                                      <p:cBhvr>
                                        <p:cTn id="52" dur="1" fill="hold">
                                          <p:stCondLst>
                                            <p:cond delay="0"/>
                                          </p:stCondLst>
                                        </p:cTn>
                                        <p:tgtEl>
                                          <p:spTgt spid="18"/>
                                        </p:tgtEl>
                                        <p:attrNameLst>
                                          <p:attrName>style.visibility</p:attrName>
                                        </p:attrNameLst>
                                      </p:cBhvr>
                                      <p:to>
                                        <p:strVal val="visible"/>
                                      </p:to>
                                    </p:set>
                                    <p:set>
                                      <p:cBhvr>
                                        <p:cTn id="53" dur="228" fill="hold">
                                          <p:stCondLst>
                                            <p:cond delay="0"/>
                                          </p:stCondLst>
                                        </p:cTn>
                                        <p:tgtEl>
                                          <p:spTgt spid="18"/>
                                        </p:tgtEl>
                                        <p:attrNameLst>
                                          <p:attrName>style.rotation</p:attrName>
                                        </p:attrNameLst>
                                      </p:cBhvr>
                                      <p:to>
                                        <p:strVal val="-45.0"/>
                                      </p:to>
                                    </p:set>
                                    <p:anim calcmode="lin" valueType="num">
                                      <p:cBhvr>
                                        <p:cTn id="54" dur="228" fill="hold">
                                          <p:stCondLst>
                                            <p:cond delay="228"/>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55" dur="228"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8"/>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4" name="Picture 6"/>
          <p:cNvPicPr>
            <a:picLocks noChangeAspect="1" noChangeArrowheads="1"/>
          </p:cNvPicPr>
          <p:nvPr/>
        </p:nvPicPr>
        <p:blipFill>
          <a:blip r:embed="rId2" cstate="print"/>
          <a:srcRect/>
          <a:stretch>
            <a:fillRect/>
          </a:stretch>
        </p:blipFill>
        <p:spPr bwMode="auto">
          <a:xfrm>
            <a:off x="4830418" y="1414123"/>
            <a:ext cx="4085949" cy="2970209"/>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198782" y="505932"/>
            <a:ext cx="1527678" cy="1491835"/>
          </a:xfrm>
          <a:prstGeom prst="rect">
            <a:avLst/>
          </a:prstGeom>
          <a:noFill/>
          <a:ln w="9525">
            <a:noFill/>
            <a:miter lim="800000"/>
            <a:headEnd/>
            <a:tailEnd/>
          </a:ln>
        </p:spPr>
      </p:pic>
      <p:pic>
        <p:nvPicPr>
          <p:cNvPr id="7" name="Picture 4"/>
          <p:cNvPicPr>
            <a:picLocks noChangeAspect="1" noChangeArrowheads="1"/>
          </p:cNvPicPr>
          <p:nvPr/>
        </p:nvPicPr>
        <p:blipFill>
          <a:blip r:embed="rId4" cstate="print"/>
          <a:srcRect/>
          <a:stretch>
            <a:fillRect/>
          </a:stretch>
        </p:blipFill>
        <p:spPr bwMode="auto">
          <a:xfrm>
            <a:off x="1993762" y="489806"/>
            <a:ext cx="1823242" cy="1637168"/>
          </a:xfrm>
          <a:prstGeom prst="rect">
            <a:avLst/>
          </a:prstGeom>
          <a:noFill/>
          <a:ln w="9525">
            <a:noFill/>
            <a:miter lim="800000"/>
            <a:headEnd/>
            <a:tailEnd/>
          </a:ln>
        </p:spPr>
      </p:pic>
      <p:sp>
        <p:nvSpPr>
          <p:cNvPr id="5" name="Title 4"/>
          <p:cNvSpPr>
            <a:spLocks noGrp="1"/>
          </p:cNvSpPr>
          <p:nvPr>
            <p:ph type="title"/>
          </p:nvPr>
        </p:nvSpPr>
        <p:spPr/>
        <p:txBody>
          <a:bodyPr>
            <a:noAutofit/>
          </a:bodyPr>
          <a:lstStyle/>
          <a:p>
            <a:r>
              <a:rPr lang="en-US" sz="2800" b="1" i="1" u="sng" dirty="0" smtClean="0"/>
              <a:t>Goal: </a:t>
            </a:r>
            <a:r>
              <a:rPr lang="en-US" sz="2800" dirty="0" smtClean="0"/>
              <a:t>find orientation that makes normal stress min/max</a:t>
            </a:r>
            <a:endParaRPr lang="en-US" sz="2800" dirty="0"/>
          </a:p>
        </p:txBody>
      </p:sp>
      <p:sp>
        <p:nvSpPr>
          <p:cNvPr id="4" name="Slide Number Placeholder 3"/>
          <p:cNvSpPr>
            <a:spLocks noGrp="1"/>
          </p:cNvSpPr>
          <p:nvPr>
            <p:ph type="sldNum" sz="quarter" idx="12"/>
          </p:nvPr>
        </p:nvSpPr>
        <p:spPr/>
        <p:txBody>
          <a:bodyPr/>
          <a:lstStyle/>
          <a:p>
            <a:fld id="{83F8FACB-BFF3-4379-AB87-76389448554C}" type="slidenum">
              <a:rPr lang="en-US" smtClean="0"/>
              <a:pPr/>
              <a:t>22</a:t>
            </a:fld>
            <a:endParaRPr lang="en-US" dirty="0"/>
          </a:p>
        </p:txBody>
      </p:sp>
      <p:pic>
        <p:nvPicPr>
          <p:cNvPr id="27650" name="Picture 2"/>
          <p:cNvPicPr>
            <a:picLocks noChangeAspect="1" noChangeArrowheads="1"/>
          </p:cNvPicPr>
          <p:nvPr/>
        </p:nvPicPr>
        <p:blipFill>
          <a:blip r:embed="rId5" cstate="print"/>
          <a:srcRect/>
          <a:stretch>
            <a:fillRect/>
          </a:stretch>
        </p:blipFill>
        <p:spPr bwMode="auto">
          <a:xfrm>
            <a:off x="189880" y="2682119"/>
            <a:ext cx="4944665" cy="697187"/>
          </a:xfrm>
          <a:prstGeom prst="rect">
            <a:avLst/>
          </a:prstGeom>
          <a:noFill/>
          <a:ln w="9525">
            <a:noFill/>
            <a:miter lim="800000"/>
            <a:headEnd/>
            <a:tailEnd/>
          </a:ln>
        </p:spPr>
      </p:pic>
      <p:sp>
        <p:nvSpPr>
          <p:cNvPr id="8" name="TextBox 7"/>
          <p:cNvSpPr txBox="1"/>
          <p:nvPr/>
        </p:nvSpPr>
        <p:spPr>
          <a:xfrm>
            <a:off x="178905" y="2375454"/>
            <a:ext cx="4946763" cy="461647"/>
          </a:xfrm>
          <a:prstGeom prst="rect">
            <a:avLst/>
          </a:prstGeom>
          <a:noFill/>
        </p:spPr>
        <p:txBody>
          <a:bodyPr wrap="none" lIns="91420" tIns="45711" rIns="91420" bIns="45711" rtlCol="0">
            <a:spAutoFit/>
          </a:bodyPr>
          <a:lstStyle/>
          <a:p>
            <a:r>
              <a:rPr lang="en-US" sz="2400" dirty="0" smtClean="0"/>
              <a:t>Goal: find </a:t>
            </a:r>
            <a:r>
              <a:rPr lang="en-US" sz="2400" i="1" dirty="0" smtClean="0">
                <a:latin typeface="Symbol" pitchFamily="18" charset="2"/>
              </a:rPr>
              <a:t>q</a:t>
            </a:r>
            <a:r>
              <a:rPr lang="en-US" sz="2400" dirty="0" smtClean="0"/>
              <a:t> that maximizes/minimizes</a:t>
            </a:r>
          </a:p>
        </p:txBody>
      </p:sp>
      <p:pic>
        <p:nvPicPr>
          <p:cNvPr id="27651" name="Picture 3"/>
          <p:cNvPicPr>
            <a:picLocks noChangeAspect="1" noChangeArrowheads="1"/>
          </p:cNvPicPr>
          <p:nvPr/>
        </p:nvPicPr>
        <p:blipFill>
          <a:blip r:embed="rId6" cstate="print"/>
          <a:srcRect/>
          <a:stretch>
            <a:fillRect/>
          </a:stretch>
        </p:blipFill>
        <p:spPr bwMode="auto">
          <a:xfrm>
            <a:off x="4206255" y="449265"/>
            <a:ext cx="4788658" cy="818785"/>
          </a:xfrm>
          <a:prstGeom prst="rect">
            <a:avLst/>
          </a:prstGeom>
          <a:noFill/>
          <a:ln w="9525">
            <a:noFill/>
            <a:miter lim="800000"/>
            <a:headEnd/>
            <a:tailEnd/>
          </a:ln>
        </p:spPr>
      </p:pic>
      <p:pic>
        <p:nvPicPr>
          <p:cNvPr id="27652" name="Picture 4"/>
          <p:cNvPicPr>
            <a:picLocks noChangeAspect="1" noChangeArrowheads="1"/>
          </p:cNvPicPr>
          <p:nvPr/>
        </p:nvPicPr>
        <p:blipFill>
          <a:blip r:embed="rId7" cstate="print"/>
          <a:srcRect/>
          <a:stretch>
            <a:fillRect/>
          </a:stretch>
        </p:blipFill>
        <p:spPr bwMode="auto">
          <a:xfrm>
            <a:off x="4083534" y="1172473"/>
            <a:ext cx="2539021" cy="855110"/>
          </a:xfrm>
          <a:prstGeom prst="rect">
            <a:avLst/>
          </a:prstGeom>
          <a:noFill/>
          <a:ln w="9525">
            <a:noFill/>
            <a:miter lim="800000"/>
            <a:headEnd/>
            <a:tailEnd/>
          </a:ln>
        </p:spPr>
      </p:pic>
      <p:sp>
        <p:nvSpPr>
          <p:cNvPr id="13" name="TextBox 12"/>
          <p:cNvSpPr txBox="1"/>
          <p:nvPr/>
        </p:nvSpPr>
        <p:spPr>
          <a:xfrm>
            <a:off x="6771862" y="1285463"/>
            <a:ext cx="1744260" cy="523220"/>
          </a:xfrm>
          <a:prstGeom prst="rect">
            <a:avLst/>
          </a:prstGeom>
          <a:solidFill>
            <a:srgbClr val="FFFF00"/>
          </a:solidFill>
        </p:spPr>
        <p:txBody>
          <a:bodyPr wrap="none" lIns="91420" tIns="45711" rIns="91420" bIns="45711" rtlCol="0">
            <a:spAutoFit/>
          </a:bodyPr>
          <a:lstStyle/>
          <a:p>
            <a:r>
              <a:rPr lang="en-US" sz="2800" dirty="0" smtClean="0">
                <a:solidFill>
                  <a:schemeClr val="accent1">
                    <a:lumMod val="75000"/>
                  </a:schemeClr>
                </a:solidFill>
              </a:rPr>
              <a:t>Two roots!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slide(fromTop)">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slide(fromLeft)">
                                      <p:cBhvr>
                                        <p:cTn id="12" dur="5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13"/>
                                        </p:tgtEl>
                                        <p:attrNameLst>
                                          <p:attrName>style.visibility</p:attrName>
                                        </p:attrNameLst>
                                      </p:cBhvr>
                                      <p:to>
                                        <p:strVal val="visible"/>
                                      </p:to>
                                    </p:set>
                                    <p:set>
                                      <p:cBhvr>
                                        <p:cTn id="17" dur="228" fill="hold">
                                          <p:stCondLst>
                                            <p:cond delay="0"/>
                                          </p:stCondLst>
                                        </p:cTn>
                                        <p:tgtEl>
                                          <p:spTgt spid="13"/>
                                        </p:tgtEl>
                                        <p:attrNameLst>
                                          <p:attrName>style.rotation</p:attrName>
                                        </p:attrNameLst>
                                      </p:cBhvr>
                                      <p:to>
                                        <p:strVal val="-45.0"/>
                                      </p:to>
                                    </p:set>
                                    <p:anim calcmode="lin" valueType="num">
                                      <p:cBhvr>
                                        <p:cTn id="18" dur="228" fill="hold">
                                          <p:stCondLst>
                                            <p:cond delay="228"/>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19" dur="228"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20" dur="78" decel="50000" autoRev="1" fill="hold">
                                          <p:stCondLst>
                                            <p:cond delay="228"/>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21" dur="68" fill="hold">
                                          <p:stCondLst>
                                            <p:cond delay="432"/>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6" fill="hold" nodeType="clickEffect">
                                  <p:stCondLst>
                                    <p:cond delay="0"/>
                                  </p:stCondLst>
                                  <p:childTnLst>
                                    <p:set>
                                      <p:cBhvr>
                                        <p:cTn id="25" dur="1" fill="hold">
                                          <p:stCondLst>
                                            <p:cond delay="0"/>
                                          </p:stCondLst>
                                        </p:cTn>
                                        <p:tgtEl>
                                          <p:spTgt spid="27654"/>
                                        </p:tgtEl>
                                        <p:attrNameLst>
                                          <p:attrName>style.visibility</p:attrName>
                                        </p:attrNameLst>
                                      </p:cBhvr>
                                      <p:to>
                                        <p:strVal val="visible"/>
                                      </p:to>
                                    </p:set>
                                    <p:anim calcmode="lin" valueType="num">
                                      <p:cBhvr additive="base">
                                        <p:cTn id="26" dur="500" fill="hold"/>
                                        <p:tgtEl>
                                          <p:spTgt spid="27654"/>
                                        </p:tgtEl>
                                        <p:attrNameLst>
                                          <p:attrName>ppt_x</p:attrName>
                                        </p:attrNameLst>
                                      </p:cBhvr>
                                      <p:tavLst>
                                        <p:tav tm="0">
                                          <p:val>
                                            <p:strVal val="1+#ppt_w/2"/>
                                          </p:val>
                                        </p:tav>
                                        <p:tav tm="100000">
                                          <p:val>
                                            <p:strVal val="#ppt_x"/>
                                          </p:val>
                                        </p:tav>
                                      </p:tavLst>
                                    </p:anim>
                                    <p:anim calcmode="lin" valueType="num">
                                      <p:cBhvr additive="base">
                                        <p:cTn id="27"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063"/>
            <a:ext cx="9144000" cy="856521"/>
          </a:xfrm>
        </p:spPr>
        <p:txBody>
          <a:bodyPr>
            <a:normAutofit/>
          </a:bodyPr>
          <a:lstStyle/>
          <a:p>
            <a:r>
              <a:rPr lang="en-US" sz="3200" b="1" dirty="0" smtClean="0"/>
              <a:t>“Principal stresses” </a:t>
            </a:r>
            <a:r>
              <a:rPr lang="en-US" sz="3200" dirty="0" smtClean="0"/>
              <a:t>are the max/min normal stresses</a:t>
            </a:r>
            <a:endParaRPr lang="en-US" sz="3200"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23</a:t>
            </a:fld>
            <a:endParaRPr lang="en-US" dirty="0"/>
          </a:p>
        </p:txBody>
      </p:sp>
      <p:pic>
        <p:nvPicPr>
          <p:cNvPr id="29698" name="Picture 2"/>
          <p:cNvPicPr>
            <a:picLocks noChangeAspect="1" noChangeArrowheads="1"/>
          </p:cNvPicPr>
          <p:nvPr/>
        </p:nvPicPr>
        <p:blipFill>
          <a:blip r:embed="rId3" cstate="print"/>
          <a:srcRect/>
          <a:stretch>
            <a:fillRect/>
          </a:stretch>
        </p:blipFill>
        <p:spPr bwMode="auto">
          <a:xfrm>
            <a:off x="177455" y="1987828"/>
            <a:ext cx="3810901" cy="2087217"/>
          </a:xfrm>
          <a:prstGeom prst="rect">
            <a:avLst/>
          </a:prstGeom>
          <a:noFill/>
          <a:ln w="9525">
            <a:noFill/>
            <a:miter lim="800000"/>
            <a:headEnd/>
            <a:tailEnd/>
          </a:ln>
        </p:spPr>
      </p:pic>
      <p:pic>
        <p:nvPicPr>
          <p:cNvPr id="7" name="Picture 2"/>
          <p:cNvPicPr>
            <a:picLocks noChangeAspect="1" noChangeArrowheads="1"/>
          </p:cNvPicPr>
          <p:nvPr/>
        </p:nvPicPr>
        <p:blipFill>
          <a:blip r:embed="rId4" cstate="print"/>
          <a:srcRect/>
          <a:stretch>
            <a:fillRect/>
          </a:stretch>
        </p:blipFill>
        <p:spPr bwMode="auto">
          <a:xfrm>
            <a:off x="4708207" y="803623"/>
            <a:ext cx="3954740" cy="557610"/>
          </a:xfrm>
          <a:prstGeom prst="rect">
            <a:avLst/>
          </a:prstGeom>
          <a:noFill/>
          <a:ln w="9525">
            <a:noFill/>
            <a:miter lim="800000"/>
            <a:headEnd/>
            <a:tailEnd/>
          </a:ln>
        </p:spPr>
      </p:pic>
      <p:sp>
        <p:nvSpPr>
          <p:cNvPr id="8" name="TextBox 7"/>
          <p:cNvSpPr txBox="1"/>
          <p:nvPr/>
        </p:nvSpPr>
        <p:spPr>
          <a:xfrm>
            <a:off x="139617" y="844825"/>
            <a:ext cx="4661172" cy="523202"/>
          </a:xfrm>
          <a:prstGeom prst="rect">
            <a:avLst/>
          </a:prstGeom>
          <a:noFill/>
        </p:spPr>
        <p:txBody>
          <a:bodyPr wrap="none" lIns="91420" tIns="45711" rIns="91420" bIns="45711" rtlCol="0">
            <a:spAutoFit/>
          </a:bodyPr>
          <a:lstStyle/>
          <a:p>
            <a:r>
              <a:rPr lang="en-US" sz="2800" dirty="0" smtClean="0"/>
              <a:t>For a general angle, recall that </a:t>
            </a:r>
          </a:p>
        </p:txBody>
      </p:sp>
      <p:grpSp>
        <p:nvGrpSpPr>
          <p:cNvPr id="4" name="Group 12"/>
          <p:cNvGrpSpPr/>
          <p:nvPr/>
        </p:nvGrpSpPr>
        <p:grpSpPr>
          <a:xfrm>
            <a:off x="292015" y="1530281"/>
            <a:ext cx="8862234" cy="526877"/>
            <a:chOff x="292015" y="1530281"/>
            <a:chExt cx="8862234" cy="526877"/>
          </a:xfrm>
        </p:grpSpPr>
        <p:sp>
          <p:nvSpPr>
            <p:cNvPr id="10" name="TextBox 9"/>
            <p:cNvSpPr txBox="1"/>
            <p:nvPr/>
          </p:nvSpPr>
          <p:spPr>
            <a:xfrm>
              <a:off x="292015" y="1533938"/>
              <a:ext cx="8862234" cy="523220"/>
            </a:xfrm>
            <a:prstGeom prst="rect">
              <a:avLst/>
            </a:prstGeom>
            <a:noFill/>
          </p:spPr>
          <p:txBody>
            <a:bodyPr wrap="none" rtlCol="0">
              <a:spAutoFit/>
            </a:bodyPr>
            <a:lstStyle/>
            <a:p>
              <a:r>
                <a:rPr lang="en-US" sz="2800" dirty="0" smtClean="0"/>
                <a:t>At the “principal” angle, where                    , this evaluates to</a:t>
              </a:r>
            </a:p>
          </p:txBody>
        </p:sp>
        <p:pic>
          <p:nvPicPr>
            <p:cNvPr id="11" name="Picture 4"/>
            <p:cNvPicPr>
              <a:picLocks noChangeAspect="1" noChangeArrowheads="1"/>
            </p:cNvPicPr>
            <p:nvPr/>
          </p:nvPicPr>
          <p:blipFill>
            <a:blip r:embed="rId5" cstate="print"/>
            <a:srcRect/>
            <a:stretch>
              <a:fillRect/>
            </a:stretch>
          </p:blipFill>
          <p:spPr bwMode="auto">
            <a:xfrm>
              <a:off x="4928357" y="1530281"/>
              <a:ext cx="1462501" cy="492552"/>
            </a:xfrm>
            <a:prstGeom prst="rect">
              <a:avLst/>
            </a:prstGeom>
            <a:noFill/>
            <a:ln w="9525">
              <a:noFill/>
              <a:miter lim="800000"/>
              <a:headEnd/>
              <a:tailEnd/>
            </a:ln>
          </p:spPr>
        </p:pic>
      </p:grpSp>
      <p:graphicFrame>
        <p:nvGraphicFramePr>
          <p:cNvPr id="12" name="Object 11"/>
          <p:cNvGraphicFramePr>
            <a:graphicFrameLocks noChangeAspect="1"/>
          </p:cNvGraphicFramePr>
          <p:nvPr/>
        </p:nvGraphicFramePr>
        <p:xfrm>
          <a:off x="4281488" y="2271713"/>
          <a:ext cx="4440237" cy="1584325"/>
        </p:xfrm>
        <a:graphic>
          <a:graphicData uri="http://schemas.openxmlformats.org/presentationml/2006/ole">
            <mc:AlternateContent xmlns:mc="http://schemas.openxmlformats.org/markup-compatibility/2006">
              <mc:Choice xmlns:v="urn:schemas-microsoft-com:vml" Requires="v">
                <p:oleObj spid="_x0000_s6149" name="Equation" r:id="rId6" imgW="2882880" imgH="1028520" progId="Equation.DSMT4">
                  <p:embed/>
                </p:oleObj>
              </mc:Choice>
              <mc:Fallback>
                <p:oleObj name="Equation" r:id="rId6" imgW="2882880" imgH="1028520" progId="Equation.DSMT4">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2271713"/>
                        <a:ext cx="4440237" cy="158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9698"/>
                                        </p:tgtEl>
                                        <p:attrNameLst>
                                          <p:attrName>style.visibility</p:attrName>
                                        </p:attrNameLst>
                                      </p:cBhvr>
                                      <p:to>
                                        <p:strVal val="visible"/>
                                      </p:to>
                                    </p:set>
                                    <p:animEffect transition="in" filter="fade">
                                      <p:cBhvr>
                                        <p:cTn id="10" dur="2000"/>
                                        <p:tgtEl>
                                          <p:spTgt spid="2969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Shear at the principal (not principle) angle </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24</a:t>
            </a:fld>
            <a:endParaRPr lang="en-US" dirty="0"/>
          </a:p>
        </p:txBody>
      </p:sp>
      <p:pic>
        <p:nvPicPr>
          <p:cNvPr id="4" name="Picture 2"/>
          <p:cNvPicPr>
            <a:picLocks noChangeAspect="1" noChangeArrowheads="1"/>
          </p:cNvPicPr>
          <p:nvPr/>
        </p:nvPicPr>
        <p:blipFill>
          <a:blip r:embed="rId3" cstate="print"/>
          <a:srcRect/>
          <a:stretch>
            <a:fillRect/>
          </a:stretch>
        </p:blipFill>
        <p:spPr bwMode="auto">
          <a:xfrm>
            <a:off x="902047" y="1858619"/>
            <a:ext cx="4677859" cy="1580321"/>
          </a:xfrm>
          <a:prstGeom prst="rect">
            <a:avLst/>
          </a:prstGeom>
          <a:noFill/>
          <a:ln w="76200">
            <a:solidFill>
              <a:srgbClr val="0070C0"/>
            </a:solidFill>
            <a:miter lim="800000"/>
            <a:headEnd/>
            <a:tailEnd/>
          </a:ln>
        </p:spPr>
      </p:pic>
      <p:sp>
        <p:nvSpPr>
          <p:cNvPr id="5" name="TextBox 4"/>
          <p:cNvSpPr txBox="1"/>
          <p:nvPr/>
        </p:nvSpPr>
        <p:spPr>
          <a:xfrm>
            <a:off x="5727706" y="1534010"/>
            <a:ext cx="2307835" cy="2185195"/>
          </a:xfrm>
          <a:prstGeom prst="rect">
            <a:avLst/>
          </a:prstGeom>
          <a:noFill/>
        </p:spPr>
        <p:txBody>
          <a:bodyPr wrap="none" lIns="91420" tIns="45711" rIns="91420" bIns="45711" rtlCol="0">
            <a:spAutoFit/>
          </a:bodyPr>
          <a:lstStyle/>
          <a:p>
            <a:r>
              <a:rPr lang="en-US" sz="2000" dirty="0" smtClean="0"/>
              <a:t>normal stress</a:t>
            </a:r>
            <a:br>
              <a:rPr lang="en-US" sz="2000" dirty="0" smtClean="0"/>
            </a:br>
            <a:r>
              <a:rPr lang="en-US" sz="2000" dirty="0" smtClean="0"/>
              <a:t>= C+R at one </a:t>
            </a:r>
            <a:r>
              <a:rPr lang="en-US" sz="2000" i="1" dirty="0" err="1" smtClean="0">
                <a:latin typeface="Symbol" pitchFamily="18" charset="2"/>
              </a:rPr>
              <a:t>q</a:t>
            </a:r>
            <a:r>
              <a:rPr lang="en-US" sz="2000" i="1" baseline="-25000" dirty="0" err="1" smtClean="0">
                <a:latin typeface="+mj-lt"/>
              </a:rPr>
              <a:t>p</a:t>
            </a:r>
            <a:endParaRPr lang="en-US" sz="2000" dirty="0" smtClean="0"/>
          </a:p>
          <a:p>
            <a:r>
              <a:rPr lang="en-US" sz="2000" dirty="0" smtClean="0"/>
              <a:t>= C-R at the other </a:t>
            </a:r>
            <a:r>
              <a:rPr lang="en-US" sz="2000" i="1" dirty="0" err="1" smtClean="0">
                <a:latin typeface="Symbol" pitchFamily="18" charset="2"/>
              </a:rPr>
              <a:t>q</a:t>
            </a:r>
            <a:r>
              <a:rPr lang="en-US" sz="2000" i="1" baseline="-25000" dirty="0" err="1" smtClean="0"/>
              <a:t>p</a:t>
            </a:r>
            <a:endParaRPr lang="en-US" sz="2000" dirty="0" smtClean="0"/>
          </a:p>
          <a:p>
            <a:r>
              <a:rPr lang="en-US" sz="2800" dirty="0" smtClean="0">
                <a:solidFill>
                  <a:srgbClr val="FF0000"/>
                </a:solidFill>
              </a:rPr>
              <a:t>shear stress</a:t>
            </a:r>
            <a:r>
              <a:rPr lang="en-US" sz="2800" dirty="0" smtClean="0"/>
              <a:t/>
            </a:r>
            <a:br>
              <a:rPr lang="en-US" sz="2800" dirty="0" smtClean="0"/>
            </a:br>
            <a:r>
              <a:rPr lang="en-US" sz="4800" dirty="0" smtClean="0">
                <a:solidFill>
                  <a:srgbClr val="FF0000"/>
                </a:solidFill>
              </a:rPr>
              <a:t>= 0 at </a:t>
            </a:r>
            <a:r>
              <a:rPr lang="en-US" sz="4800" i="1" dirty="0" err="1" smtClean="0">
                <a:solidFill>
                  <a:srgbClr val="FF0000"/>
                </a:solidFill>
                <a:latin typeface="Symbol" pitchFamily="18" charset="2"/>
              </a:rPr>
              <a:t>q</a:t>
            </a:r>
            <a:r>
              <a:rPr lang="en-US" sz="4800" i="1" baseline="-25000" dirty="0" err="1" smtClean="0">
                <a:solidFill>
                  <a:srgbClr val="FF0000"/>
                </a:solidFill>
              </a:rPr>
              <a:t>p</a:t>
            </a:r>
            <a:endParaRPr lang="en-US" sz="4800" dirty="0" smtClean="0">
              <a:solidFill>
                <a:srgbClr val="FF0000"/>
              </a:solidFill>
            </a:endParaRPr>
          </a:p>
        </p:txBody>
      </p:sp>
      <p:pic>
        <p:nvPicPr>
          <p:cNvPr id="6" name="Picture 4"/>
          <p:cNvPicPr>
            <a:picLocks noChangeAspect="1" noChangeArrowheads="1"/>
          </p:cNvPicPr>
          <p:nvPr/>
        </p:nvPicPr>
        <p:blipFill>
          <a:blip r:embed="rId4" cstate="print"/>
          <a:srcRect/>
          <a:stretch>
            <a:fillRect/>
          </a:stretch>
        </p:blipFill>
        <p:spPr bwMode="auto">
          <a:xfrm>
            <a:off x="1141551" y="427038"/>
            <a:ext cx="2539021" cy="855110"/>
          </a:xfrm>
          <a:prstGeom prst="rect">
            <a:avLst/>
          </a:prstGeom>
          <a:noFill/>
          <a:ln w="9525">
            <a:noFill/>
            <a:miter lim="800000"/>
            <a:headEnd/>
            <a:tailEnd/>
          </a:ln>
        </p:spPr>
      </p:pic>
      <p:graphicFrame>
        <p:nvGraphicFramePr>
          <p:cNvPr id="30722" name="Object 2"/>
          <p:cNvGraphicFramePr>
            <a:graphicFrameLocks noChangeAspect="1"/>
          </p:cNvGraphicFramePr>
          <p:nvPr/>
        </p:nvGraphicFramePr>
        <p:xfrm>
          <a:off x="3944386" y="464518"/>
          <a:ext cx="4479925" cy="822325"/>
        </p:xfrm>
        <a:graphic>
          <a:graphicData uri="http://schemas.openxmlformats.org/presentationml/2006/ole">
            <mc:AlternateContent xmlns:mc="http://schemas.openxmlformats.org/markup-compatibility/2006">
              <mc:Choice xmlns:v="urn:schemas-microsoft-com:vml" Requires="v">
                <p:oleObj spid="_x0000_s7173" name="Equation" r:id="rId5" imgW="2908080" imgH="533160" progId="Equation.DSMT4">
                  <p:embed/>
                </p:oleObj>
              </mc:Choice>
              <mc:Fallback>
                <p:oleObj name="Equation" r:id="rId5" imgW="2908080" imgH="53316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4386" y="464518"/>
                        <a:ext cx="4479925" cy="822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1302027" y="1166192"/>
            <a:ext cx="2181175" cy="307777"/>
          </a:xfrm>
          <a:prstGeom prst="rect">
            <a:avLst/>
          </a:prstGeom>
          <a:solidFill>
            <a:srgbClr val="FFFF00"/>
          </a:solidFill>
        </p:spPr>
        <p:txBody>
          <a:bodyPr wrap="none" lIns="91420" tIns="45711" rIns="91420" bIns="45711" rtlCol="0">
            <a:spAutoFit/>
          </a:bodyPr>
          <a:lstStyle/>
          <a:p>
            <a:r>
              <a:rPr lang="en-US" sz="1400" dirty="0" smtClean="0">
                <a:solidFill>
                  <a:schemeClr val="accent1">
                    <a:lumMod val="75000"/>
                  </a:schemeClr>
                </a:solidFill>
              </a:rPr>
              <a:t>Two roots, different by 90°!</a:t>
            </a:r>
          </a:p>
        </p:txBody>
      </p:sp>
      <p:sp>
        <p:nvSpPr>
          <p:cNvPr id="9" name="Rectangle 8"/>
          <p:cNvSpPr/>
          <p:nvPr/>
        </p:nvSpPr>
        <p:spPr>
          <a:xfrm>
            <a:off x="1202635" y="477080"/>
            <a:ext cx="2385391" cy="1023731"/>
          </a:xfrm>
          <a:prstGeom prst="rect">
            <a:avLst/>
          </a:prstGeom>
          <a:noFill/>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left)">
                                      <p:cBhvr>
                                        <p:cTn id="25" dur="500"/>
                                        <p:tgtEl>
                                          <p:spTgt spid="5">
                                            <p:txEl>
                                              <p:pRg st="0" end="0"/>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wipe(left)">
                                      <p:cBhvr>
                                        <p:cTn id="28" dur="500"/>
                                        <p:tgtEl>
                                          <p:spTgt spid="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wipe(left)">
                                      <p:cBhvr>
                                        <p:cTn id="3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211" y="0"/>
            <a:ext cx="9014791" cy="792162"/>
          </a:xfrm>
        </p:spPr>
        <p:txBody>
          <a:bodyPr>
            <a:noAutofit/>
          </a:bodyPr>
          <a:lstStyle/>
          <a:p>
            <a:r>
              <a:rPr lang="en-US" sz="3200" dirty="0" smtClean="0"/>
              <a:t>At the principal orientations normal stress is max or min, and shear stress is zero.</a:t>
            </a:r>
            <a:endParaRPr lang="en-US" sz="3200" dirty="0"/>
          </a:p>
        </p:txBody>
      </p:sp>
      <p:pic>
        <p:nvPicPr>
          <p:cNvPr id="5" name="Picture 4" descr="forcesOnPlane.gif"/>
          <p:cNvPicPr>
            <a:picLocks noChangeAspect="1"/>
          </p:cNvPicPr>
          <p:nvPr/>
        </p:nvPicPr>
        <p:blipFill>
          <a:blip r:embed="rId2" cstate="print"/>
          <a:stretch>
            <a:fillRect/>
          </a:stretch>
        </p:blipFill>
        <p:spPr>
          <a:xfrm>
            <a:off x="2" y="1276350"/>
            <a:ext cx="9143999" cy="523838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Utes</a:t>
            </a:r>
            <a:r>
              <a:rPr lang="en-US" dirty="0" smtClean="0"/>
              <a:t> can handle the truth!</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26</a:t>
            </a:fld>
            <a:endParaRPr lang="en-US" dirty="0"/>
          </a:p>
        </p:txBody>
      </p:sp>
      <p:graphicFrame>
        <p:nvGraphicFramePr>
          <p:cNvPr id="31746" name="Object 2"/>
          <p:cNvGraphicFramePr>
            <a:graphicFrameLocks noChangeAspect="1"/>
          </p:cNvGraphicFramePr>
          <p:nvPr/>
        </p:nvGraphicFramePr>
        <p:xfrm>
          <a:off x="3255551" y="565288"/>
          <a:ext cx="2012044" cy="1442416"/>
        </p:xfrm>
        <a:graphic>
          <a:graphicData uri="http://schemas.openxmlformats.org/presentationml/2006/ole">
            <mc:AlternateContent xmlns:mc="http://schemas.openxmlformats.org/markup-compatibility/2006">
              <mc:Choice xmlns:v="urn:schemas-microsoft-com:vml" Requires="v">
                <p:oleObj spid="_x0000_s8200" name="Equation" r:id="rId3" imgW="672840" imgH="482400" progId="Equation.DSMT4">
                  <p:embed/>
                </p:oleObj>
              </mc:Choice>
              <mc:Fallback>
                <p:oleObj name="Equation" r:id="rId3" imgW="672840" imgH="4824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5551" y="565288"/>
                        <a:ext cx="2012044" cy="14424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7" name="Object 3"/>
          <p:cNvGraphicFramePr>
            <a:graphicFrameLocks noChangeAspect="1"/>
          </p:cNvGraphicFramePr>
          <p:nvPr/>
        </p:nvGraphicFramePr>
        <p:xfrm>
          <a:off x="127759" y="1575562"/>
          <a:ext cx="4479925" cy="1565275"/>
        </p:xfrm>
        <a:graphic>
          <a:graphicData uri="http://schemas.openxmlformats.org/presentationml/2006/ole">
            <mc:AlternateContent xmlns:mc="http://schemas.openxmlformats.org/markup-compatibility/2006">
              <mc:Choice xmlns:v="urn:schemas-microsoft-com:vml" Requires="v">
                <p:oleObj spid="_x0000_s8201" name="Equation" r:id="rId5" imgW="2908080" imgH="1015920" progId="Equation.DSMT4">
                  <p:embed/>
                </p:oleObj>
              </mc:Choice>
              <mc:Fallback>
                <p:oleObj name="Equation" r:id="rId5" imgW="2908080" imgH="101592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759" y="1575562"/>
                        <a:ext cx="4479925" cy="156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18"/>
          <p:cNvGrpSpPr/>
          <p:nvPr/>
        </p:nvGrpSpPr>
        <p:grpSpPr>
          <a:xfrm>
            <a:off x="5039131" y="1966292"/>
            <a:ext cx="4070444" cy="2247900"/>
            <a:chOff x="5039131" y="1966291"/>
            <a:chExt cx="4070444" cy="2247900"/>
          </a:xfrm>
        </p:grpSpPr>
        <p:grpSp>
          <p:nvGrpSpPr>
            <p:cNvPr id="5" name="Group 14"/>
            <p:cNvGrpSpPr/>
            <p:nvPr/>
          </p:nvGrpSpPr>
          <p:grpSpPr>
            <a:xfrm>
              <a:off x="5039131" y="1966291"/>
              <a:ext cx="3071191" cy="2247900"/>
              <a:chOff x="3578087" y="1886778"/>
              <a:chExt cx="3071191" cy="2247900"/>
            </a:xfrm>
          </p:grpSpPr>
          <p:cxnSp>
            <p:nvCxnSpPr>
              <p:cNvPr id="7" name="Straight Arrow Connector 6"/>
              <p:cNvCxnSpPr/>
              <p:nvPr/>
            </p:nvCxnSpPr>
            <p:spPr>
              <a:xfrm flipV="1">
                <a:off x="4621695" y="2773017"/>
                <a:ext cx="1212574" cy="32799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Arc 7"/>
              <p:cNvSpPr/>
              <p:nvPr/>
            </p:nvSpPr>
            <p:spPr>
              <a:xfrm>
                <a:off x="3578087" y="2047461"/>
                <a:ext cx="2087217" cy="2087217"/>
              </a:xfrm>
              <a:prstGeom prst="arc">
                <a:avLst>
                  <a:gd name="adj1" fmla="val 20813013"/>
                  <a:gd name="adj2" fmla="val 0"/>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0070C0"/>
                  </a:solidFill>
                </a:endParaRPr>
              </a:p>
            </p:txBody>
          </p:sp>
          <p:cxnSp>
            <p:nvCxnSpPr>
              <p:cNvPr id="10" name="Straight Connector 9"/>
              <p:cNvCxnSpPr/>
              <p:nvPr/>
            </p:nvCxnSpPr>
            <p:spPr>
              <a:xfrm>
                <a:off x="4651513" y="3120887"/>
                <a:ext cx="19977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770784" y="2176670"/>
                <a:ext cx="617477" cy="523220"/>
              </a:xfrm>
              <a:prstGeom prst="rect">
                <a:avLst/>
              </a:prstGeom>
              <a:noFill/>
            </p:spPr>
            <p:txBody>
              <a:bodyPr wrap="none" rtlCol="0">
                <a:spAutoFit/>
              </a:bodyPr>
              <a:lstStyle/>
              <a:p>
                <a:r>
                  <a:rPr lang="en-US" sz="2800" i="1" dirty="0" smtClean="0">
                    <a:solidFill>
                      <a:srgbClr val="FF0000"/>
                    </a:solidFill>
                    <a:latin typeface="Symbol" pitchFamily="18" charset="2"/>
                  </a:rPr>
                  <a:t>q</a:t>
                </a:r>
                <a:r>
                  <a:rPr lang="en-US" sz="2800" i="1" baseline="-25000" dirty="0" smtClean="0">
                    <a:solidFill>
                      <a:srgbClr val="FF0000"/>
                    </a:solidFill>
                  </a:rPr>
                  <a:t>p1</a:t>
                </a:r>
                <a:endParaRPr lang="en-US" sz="2800" dirty="0" smtClean="0">
                  <a:solidFill>
                    <a:srgbClr val="FF0000"/>
                  </a:solidFill>
                </a:endParaRPr>
              </a:p>
            </p:txBody>
          </p:sp>
          <p:sp>
            <p:nvSpPr>
              <p:cNvPr id="12" name="Arc 11"/>
              <p:cNvSpPr/>
              <p:nvPr/>
            </p:nvSpPr>
            <p:spPr>
              <a:xfrm>
                <a:off x="4051856" y="2541109"/>
                <a:ext cx="1186066" cy="1186064"/>
              </a:xfrm>
              <a:prstGeom prst="arc">
                <a:avLst>
                  <a:gd name="adj1" fmla="val 15346476"/>
                  <a:gd name="adj2" fmla="val 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Arrow Connector 12"/>
              <p:cNvCxnSpPr/>
              <p:nvPr/>
            </p:nvCxnSpPr>
            <p:spPr>
              <a:xfrm rot="16200000" flipV="1">
                <a:off x="3859695" y="2329069"/>
                <a:ext cx="1212574" cy="3279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787888" y="2617304"/>
                <a:ext cx="617477" cy="523220"/>
              </a:xfrm>
              <a:prstGeom prst="rect">
                <a:avLst/>
              </a:prstGeom>
              <a:noFill/>
            </p:spPr>
            <p:txBody>
              <a:bodyPr wrap="none" rtlCol="0">
                <a:spAutoFit/>
              </a:bodyPr>
              <a:lstStyle/>
              <a:p>
                <a:r>
                  <a:rPr lang="en-US" sz="2800" i="1" dirty="0" smtClean="0">
                    <a:solidFill>
                      <a:srgbClr val="0070C0"/>
                    </a:solidFill>
                    <a:latin typeface="Symbol" pitchFamily="18" charset="2"/>
                  </a:rPr>
                  <a:t>q</a:t>
                </a:r>
                <a:r>
                  <a:rPr lang="en-US" sz="2800" i="1" baseline="-25000" dirty="0" smtClean="0">
                    <a:solidFill>
                      <a:srgbClr val="0070C0"/>
                    </a:solidFill>
                  </a:rPr>
                  <a:t>p1</a:t>
                </a:r>
                <a:endParaRPr lang="en-US" sz="2800" dirty="0" smtClean="0">
                  <a:solidFill>
                    <a:srgbClr val="0070C0"/>
                  </a:solidFill>
                </a:endParaRPr>
              </a:p>
            </p:txBody>
          </p:sp>
        </p:grpSp>
        <p:sp>
          <p:nvSpPr>
            <p:cNvPr id="17" name="TextBox 16"/>
            <p:cNvSpPr txBox="1"/>
            <p:nvPr/>
          </p:nvSpPr>
          <p:spPr>
            <a:xfrm>
              <a:off x="6967322" y="2087217"/>
              <a:ext cx="2142253" cy="523220"/>
            </a:xfrm>
            <a:prstGeom prst="rect">
              <a:avLst/>
            </a:prstGeom>
            <a:noFill/>
          </p:spPr>
          <p:txBody>
            <a:bodyPr wrap="none" rtlCol="0">
              <a:spAutoFit/>
            </a:bodyPr>
            <a:lstStyle/>
            <a:p>
              <a:r>
                <a:rPr lang="en-US" sz="2800" dirty="0" smtClean="0">
                  <a:solidFill>
                    <a:srgbClr val="00B050"/>
                  </a:solidFill>
                </a:rPr>
                <a:t>eigenvectors!</a:t>
              </a:r>
            </a:p>
          </p:txBody>
        </p:sp>
      </p:grpSp>
      <p:sp>
        <p:nvSpPr>
          <p:cNvPr id="18" name="TextBox 17"/>
          <p:cNvSpPr txBox="1"/>
          <p:nvPr/>
        </p:nvSpPr>
        <p:spPr>
          <a:xfrm>
            <a:off x="417439" y="3399180"/>
            <a:ext cx="8567531" cy="646331"/>
          </a:xfrm>
          <a:prstGeom prst="rect">
            <a:avLst/>
          </a:prstGeom>
          <a:noFill/>
        </p:spPr>
        <p:txBody>
          <a:bodyPr wrap="square" lIns="91420" tIns="45711" rIns="91420" bIns="45711" rtlCol="0">
            <a:spAutoFit/>
          </a:bodyPr>
          <a:lstStyle/>
          <a:p>
            <a:r>
              <a:rPr lang="en-US" b="1" dirty="0" smtClean="0">
                <a:solidFill>
                  <a:srgbClr val="FF33CC"/>
                </a:solidFill>
                <a:latin typeface="Arial Rounded MT Bold" pitchFamily="34" charset="0"/>
                <a:ea typeface="SimHei" pitchFamily="49" charset="-122"/>
              </a:rPr>
              <a:t>Undergrad books think you will shrivel and die if you find out that principal stresses are called </a:t>
            </a:r>
            <a:r>
              <a:rPr lang="en-US" b="1" dirty="0" err="1" smtClean="0">
                <a:solidFill>
                  <a:srgbClr val="FF33CC"/>
                </a:solidFill>
                <a:latin typeface="Arial Rounded MT Bold" pitchFamily="34" charset="0"/>
                <a:ea typeface="SimHei" pitchFamily="49" charset="-122"/>
              </a:rPr>
              <a:t>eigenvalues</a:t>
            </a:r>
            <a:r>
              <a:rPr lang="en-US" b="1" dirty="0" smtClean="0">
                <a:solidFill>
                  <a:srgbClr val="FF33CC"/>
                </a:solidFill>
                <a:latin typeface="Arial Rounded MT Bold" pitchFamily="34" charset="0"/>
                <a:ea typeface="SimHei" pitchFamily="49" charset="-122"/>
              </a:rPr>
              <a:t> and principal directions are eigenvectors.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ppt_w</p:attrName>
                                        </p:attrNameLst>
                                      </p:cBhvr>
                                      <p:tavLst>
                                        <p:tav tm="0">
                                          <p:val>
                                            <p:fltVal val="0"/>
                                          </p:val>
                                        </p:tav>
                                        <p:tav tm="100000">
                                          <p:val>
                                            <p:strVal val="#ppt_w"/>
                                          </p:val>
                                        </p:tav>
                                      </p:tavLst>
                                    </p:anim>
                                    <p:anim calcmode="lin" valueType="num">
                                      <p:cBhvr>
                                        <p:cTn id="8" dur="500" fill="hold"/>
                                        <p:tgtEl>
                                          <p:spTgt spid="31746"/>
                                        </p:tgtEl>
                                        <p:attrNameLst>
                                          <p:attrName>ppt_h</p:attrName>
                                        </p:attrNameLst>
                                      </p:cBhvr>
                                      <p:tavLst>
                                        <p:tav tm="0">
                                          <p:val>
                                            <p:fltVal val="0"/>
                                          </p:val>
                                        </p:tav>
                                        <p:tav tm="100000">
                                          <p:val>
                                            <p:strVal val="#ppt_h"/>
                                          </p:val>
                                        </p:tav>
                                      </p:tavLst>
                                    </p:anim>
                                    <p:animEffect transition="in" filter="fade">
                                      <p:cBhvr>
                                        <p:cTn id="9" dur="500"/>
                                        <p:tgtEl>
                                          <p:spTgt spid="31746"/>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nodeType="clickEffect">
                                  <p:stCondLst>
                                    <p:cond delay="0"/>
                                  </p:stCondLst>
                                  <p:childTnLst>
                                    <p:set>
                                      <p:cBhvr>
                                        <p:cTn id="13" dur="1" fill="hold">
                                          <p:stCondLst>
                                            <p:cond delay="0"/>
                                          </p:stCondLst>
                                        </p:cTn>
                                        <p:tgtEl>
                                          <p:spTgt spid="31747"/>
                                        </p:tgtEl>
                                        <p:attrNameLst>
                                          <p:attrName>style.visibility</p:attrName>
                                        </p:attrNameLst>
                                      </p:cBhvr>
                                      <p:to>
                                        <p:strVal val="visible"/>
                                      </p:to>
                                    </p:set>
                                    <p:animEffect transition="in" filter="slide(fromLeft)">
                                      <p:cBhvr>
                                        <p:cTn id="14" dur="500"/>
                                        <p:tgtEl>
                                          <p:spTgt spid="3174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Righ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lide(fromBottom)">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One vector, viewed differently.</a:t>
            </a:r>
            <a:endParaRPr lang="en-US" dirty="0"/>
          </a:p>
        </p:txBody>
      </p:sp>
      <p:sp>
        <p:nvSpPr>
          <p:cNvPr id="4" name="Slide Number Placeholder 3"/>
          <p:cNvSpPr>
            <a:spLocks noGrp="1"/>
          </p:cNvSpPr>
          <p:nvPr>
            <p:ph type="sldNum" sz="quarter" idx="12"/>
          </p:nvPr>
        </p:nvSpPr>
        <p:spPr/>
        <p:txBody>
          <a:bodyPr/>
          <a:lstStyle/>
          <a:p>
            <a:fld id="{83F8FACB-BFF3-4379-AB87-76389448554C}" type="slidenum">
              <a:rPr lang="en-US" smtClean="0"/>
              <a:pPr/>
              <a:t>27</a:t>
            </a:fld>
            <a:endParaRPr lang="en-US" dirty="0"/>
          </a:p>
        </p:txBody>
      </p:sp>
      <p:grpSp>
        <p:nvGrpSpPr>
          <p:cNvPr id="2" name="Group 5"/>
          <p:cNvGrpSpPr/>
          <p:nvPr/>
        </p:nvGrpSpPr>
        <p:grpSpPr>
          <a:xfrm>
            <a:off x="1336244" y="809627"/>
            <a:ext cx="902133" cy="1047093"/>
            <a:chOff x="4908117" y="2447927"/>
            <a:chExt cx="902133" cy="1047094"/>
          </a:xfrm>
        </p:grpSpPr>
        <p:cxnSp>
          <p:nvCxnSpPr>
            <p:cNvPr id="7" name="Straight Connector 6"/>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70092" y="2971800"/>
              <a:ext cx="340158" cy="523221"/>
            </a:xfrm>
            <a:prstGeom prst="rect">
              <a:avLst/>
            </a:prstGeom>
            <a:noFill/>
          </p:spPr>
          <p:txBody>
            <a:bodyPr wrap="none" rtlCol="0">
              <a:spAutoFit/>
            </a:bodyPr>
            <a:lstStyle/>
            <a:p>
              <a:r>
                <a:rPr lang="en-US" sz="2800" i="1" dirty="0" smtClean="0"/>
                <a:t>x</a:t>
              </a:r>
            </a:p>
          </p:txBody>
        </p:sp>
        <p:cxnSp>
          <p:nvCxnSpPr>
            <p:cNvPr id="9" name="Straight Connector 8"/>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08117" y="2447927"/>
              <a:ext cx="344966" cy="523220"/>
            </a:xfrm>
            <a:prstGeom prst="rect">
              <a:avLst/>
            </a:prstGeom>
            <a:noFill/>
          </p:spPr>
          <p:txBody>
            <a:bodyPr wrap="none" rtlCol="0">
              <a:spAutoFit/>
            </a:bodyPr>
            <a:lstStyle/>
            <a:p>
              <a:r>
                <a:rPr lang="en-US" sz="2800" i="1" dirty="0" smtClean="0"/>
                <a:t>y</a:t>
              </a:r>
            </a:p>
          </p:txBody>
        </p:sp>
      </p:grpSp>
      <p:grpSp>
        <p:nvGrpSpPr>
          <p:cNvPr id="3" name="Group 10"/>
          <p:cNvGrpSpPr/>
          <p:nvPr/>
        </p:nvGrpSpPr>
        <p:grpSpPr>
          <a:xfrm rot="18913108">
            <a:off x="1228995" y="2495892"/>
            <a:ext cx="1001648" cy="1047096"/>
            <a:chOff x="4857878" y="2447925"/>
            <a:chExt cx="1001648" cy="1047096"/>
          </a:xfrm>
        </p:grpSpPr>
        <p:cxnSp>
          <p:nvCxnSpPr>
            <p:cNvPr id="12" name="Straight Connector 11"/>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14" name="Straight Connector 13"/>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857878" y="2447925"/>
              <a:ext cx="445443" cy="523220"/>
            </a:xfrm>
            <a:prstGeom prst="rect">
              <a:avLst/>
            </a:prstGeom>
            <a:noFill/>
          </p:spPr>
          <p:txBody>
            <a:bodyPr wrap="none" rtlCol="0">
              <a:spAutoFit/>
            </a:bodyPr>
            <a:lstStyle/>
            <a:p>
              <a:r>
                <a:rPr lang="en-US" sz="2800" i="1" dirty="0" smtClean="0"/>
                <a:t>y’</a:t>
              </a:r>
            </a:p>
          </p:txBody>
        </p:sp>
      </p:grpSp>
      <p:grpSp>
        <p:nvGrpSpPr>
          <p:cNvPr id="6" name="Group 31"/>
          <p:cNvGrpSpPr/>
          <p:nvPr/>
        </p:nvGrpSpPr>
        <p:grpSpPr>
          <a:xfrm>
            <a:off x="66675" y="1704975"/>
            <a:ext cx="3743325" cy="3371850"/>
            <a:chOff x="66675" y="1704975"/>
            <a:chExt cx="3743325" cy="3371850"/>
          </a:xfrm>
        </p:grpSpPr>
        <p:sp>
          <p:nvSpPr>
            <p:cNvPr id="25" name="Arc 24"/>
            <p:cNvSpPr/>
            <p:nvPr/>
          </p:nvSpPr>
          <p:spPr>
            <a:xfrm>
              <a:off x="66675" y="1724025"/>
              <a:ext cx="3352800" cy="3352800"/>
            </a:xfrm>
            <a:prstGeom prst="arc">
              <a:avLst>
                <a:gd name="adj1" fmla="val 18930105"/>
                <a:gd name="adj2" fmla="val 0"/>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 name="Group 30"/>
            <p:cNvGrpSpPr/>
            <p:nvPr/>
          </p:nvGrpSpPr>
          <p:grpSpPr>
            <a:xfrm>
              <a:off x="2200275" y="1704975"/>
              <a:ext cx="1609725" cy="1685925"/>
              <a:chOff x="2200275" y="1704975"/>
              <a:chExt cx="1609725" cy="1685925"/>
            </a:xfrm>
          </p:grpSpPr>
          <p:cxnSp>
            <p:nvCxnSpPr>
              <p:cNvPr id="22" name="Straight Connector 21"/>
              <p:cNvCxnSpPr/>
              <p:nvPr/>
            </p:nvCxnSpPr>
            <p:spPr>
              <a:xfrm>
                <a:off x="2200275" y="3390900"/>
                <a:ext cx="1609725"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flipH="1" flipV="1">
                <a:off x="2390775" y="1714500"/>
                <a:ext cx="1085850" cy="1066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429000" y="2533650"/>
                <a:ext cx="372218" cy="523220"/>
              </a:xfrm>
              <a:prstGeom prst="rect">
                <a:avLst/>
              </a:prstGeom>
              <a:noFill/>
              <a:ln w="0">
                <a:noFill/>
              </a:ln>
            </p:spPr>
            <p:txBody>
              <a:bodyPr wrap="none" rtlCol="0">
                <a:spAutoFit/>
              </a:bodyPr>
              <a:lstStyle/>
              <a:p>
                <a:r>
                  <a:rPr lang="en-US" sz="2800" dirty="0" smtClean="0">
                    <a:solidFill>
                      <a:srgbClr val="92D050"/>
                    </a:solidFill>
                    <a:latin typeface="Symbol" pitchFamily="18" charset="2"/>
                  </a:rPr>
                  <a:t>q</a:t>
                </a:r>
              </a:p>
            </p:txBody>
          </p:sp>
        </p:grpSp>
      </p:grpSp>
      <p:cxnSp>
        <p:nvCxnSpPr>
          <p:cNvPr id="28" name="Straight Arrow Connector 27"/>
          <p:cNvCxnSpPr/>
          <p:nvPr/>
        </p:nvCxnSpPr>
        <p:spPr>
          <a:xfrm rot="16200000" flipV="1">
            <a:off x="576265" y="661990"/>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6200000" flipV="1">
            <a:off x="795340" y="2405063"/>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869239" y="435957"/>
            <a:ext cx="4300726" cy="707886"/>
          </a:xfrm>
          <a:prstGeom prst="rect">
            <a:avLst/>
          </a:prstGeom>
          <a:noFill/>
        </p:spPr>
        <p:txBody>
          <a:bodyPr wrap="square" lIns="91420" tIns="45711" rIns="91420" bIns="45711" rtlCol="0">
            <a:spAutoFit/>
          </a:bodyPr>
          <a:lstStyle/>
          <a:p>
            <a:r>
              <a:rPr lang="en-US" sz="4000" dirty="0" smtClean="0">
                <a:solidFill>
                  <a:srgbClr val="0070C0"/>
                </a:solidFill>
              </a:rPr>
              <a:t>The *same* vector.</a:t>
            </a:r>
          </a:p>
        </p:txBody>
      </p:sp>
      <p:grpSp>
        <p:nvGrpSpPr>
          <p:cNvPr id="16" name="Group 10"/>
          <p:cNvGrpSpPr/>
          <p:nvPr/>
        </p:nvGrpSpPr>
        <p:grpSpPr>
          <a:xfrm rot="14906969">
            <a:off x="5497753" y="2900588"/>
            <a:ext cx="979340" cy="1028844"/>
            <a:chOff x="4892623" y="2466180"/>
            <a:chExt cx="979340" cy="1028844"/>
          </a:xfrm>
        </p:grpSpPr>
        <p:cxnSp>
          <p:nvCxnSpPr>
            <p:cNvPr id="29" name="Straight Connector 28"/>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408375" y="2971804"/>
              <a:ext cx="463588" cy="523220"/>
            </a:xfrm>
            <a:prstGeom prst="rect">
              <a:avLst/>
            </a:prstGeom>
            <a:noFill/>
          </p:spPr>
          <p:txBody>
            <a:bodyPr wrap="none" rtlCol="0">
              <a:spAutoFit/>
            </a:bodyPr>
            <a:lstStyle/>
            <a:p>
              <a:r>
                <a:rPr lang="en-US" sz="2800" i="1" dirty="0" err="1" smtClean="0"/>
                <a:t>x</a:t>
              </a:r>
              <a:r>
                <a:rPr lang="en-US" sz="2800" i="1" baseline="-25000" dirty="0" err="1" smtClean="0"/>
                <a:t>p</a:t>
              </a:r>
              <a:endParaRPr lang="en-US" sz="2800" i="1" dirty="0" smtClean="0"/>
            </a:p>
          </p:txBody>
        </p:sp>
        <p:cxnSp>
          <p:nvCxnSpPr>
            <p:cNvPr id="32" name="Straight Connector 31"/>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892623" y="2466180"/>
              <a:ext cx="468398" cy="523220"/>
            </a:xfrm>
            <a:prstGeom prst="rect">
              <a:avLst/>
            </a:prstGeom>
            <a:noFill/>
          </p:spPr>
          <p:txBody>
            <a:bodyPr wrap="none" rtlCol="0">
              <a:spAutoFit/>
            </a:bodyPr>
            <a:lstStyle/>
            <a:p>
              <a:r>
                <a:rPr lang="en-US" sz="2800" i="1" dirty="0" err="1" smtClean="0"/>
                <a:t>y</a:t>
              </a:r>
              <a:r>
                <a:rPr lang="en-US" sz="2800" i="1" baseline="-25000" dirty="0" err="1" smtClean="0"/>
                <a:t>p</a:t>
              </a:r>
              <a:endParaRPr lang="en-US" sz="2800" i="1" dirty="0" smtClean="0"/>
            </a:p>
          </p:txBody>
        </p:sp>
      </p:grpSp>
      <p:grpSp>
        <p:nvGrpSpPr>
          <p:cNvPr id="17" name="Group 31"/>
          <p:cNvGrpSpPr/>
          <p:nvPr/>
        </p:nvGrpSpPr>
        <p:grpSpPr>
          <a:xfrm>
            <a:off x="6037179" y="2954405"/>
            <a:ext cx="1900871" cy="750412"/>
            <a:chOff x="2097970" y="2881519"/>
            <a:chExt cx="1900871" cy="750412"/>
          </a:xfrm>
        </p:grpSpPr>
        <p:sp>
          <p:nvSpPr>
            <p:cNvPr id="37" name="Arc 36"/>
            <p:cNvSpPr/>
            <p:nvPr/>
          </p:nvSpPr>
          <p:spPr>
            <a:xfrm>
              <a:off x="2097970" y="3188797"/>
              <a:ext cx="443134" cy="443134"/>
            </a:xfrm>
            <a:prstGeom prst="arc">
              <a:avLst>
                <a:gd name="adj1" fmla="val 16073112"/>
                <a:gd name="adj2" fmla="val 561021"/>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8" name="Group 30"/>
            <p:cNvGrpSpPr/>
            <p:nvPr/>
          </p:nvGrpSpPr>
          <p:grpSpPr>
            <a:xfrm>
              <a:off x="2389116" y="2881519"/>
              <a:ext cx="1609725" cy="598832"/>
              <a:chOff x="2389116" y="2881519"/>
              <a:chExt cx="1609725" cy="598832"/>
            </a:xfrm>
          </p:grpSpPr>
          <p:cxnSp>
            <p:nvCxnSpPr>
              <p:cNvPr id="39" name="Straight Connector 38"/>
              <p:cNvCxnSpPr/>
              <p:nvPr/>
            </p:nvCxnSpPr>
            <p:spPr>
              <a:xfrm>
                <a:off x="2389116" y="3480351"/>
                <a:ext cx="1609725"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514600" y="2881519"/>
                <a:ext cx="497252" cy="523220"/>
              </a:xfrm>
              <a:prstGeom prst="rect">
                <a:avLst/>
              </a:prstGeom>
              <a:noFill/>
              <a:ln w="0">
                <a:noFill/>
              </a:ln>
            </p:spPr>
            <p:txBody>
              <a:bodyPr wrap="none" rtlCol="0">
                <a:spAutoFit/>
              </a:bodyPr>
              <a:lstStyle/>
              <a:p>
                <a:r>
                  <a:rPr lang="en-US" sz="2800" dirty="0" err="1" smtClean="0">
                    <a:solidFill>
                      <a:srgbClr val="92D050"/>
                    </a:solidFill>
                    <a:latin typeface="Symbol" pitchFamily="18" charset="2"/>
                  </a:rPr>
                  <a:t>q</a:t>
                </a:r>
                <a:r>
                  <a:rPr lang="en-US" sz="2800" baseline="-25000" dirty="0" err="1" smtClean="0">
                    <a:solidFill>
                      <a:srgbClr val="92D050"/>
                    </a:solidFill>
                    <a:latin typeface="+mj-lt"/>
                  </a:rPr>
                  <a:t>p</a:t>
                </a:r>
                <a:endParaRPr lang="en-US" sz="2800" dirty="0" smtClean="0">
                  <a:solidFill>
                    <a:srgbClr val="92D050"/>
                  </a:solidFill>
                  <a:latin typeface="+mj-lt"/>
                </a:endParaRPr>
              </a:p>
            </p:txBody>
          </p:sp>
        </p:grpSp>
      </p:grpSp>
      <p:cxnSp>
        <p:nvCxnSpPr>
          <p:cNvPr id="42" name="Straight Arrow Connector 41"/>
          <p:cNvCxnSpPr/>
          <p:nvPr/>
        </p:nvCxnSpPr>
        <p:spPr>
          <a:xfrm rot="16200000" flipV="1">
            <a:off x="4893576" y="2368619"/>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6470374" y="1436061"/>
            <a:ext cx="2673626" cy="1477328"/>
          </a:xfrm>
          <a:prstGeom prst="rect">
            <a:avLst/>
          </a:prstGeom>
        </p:spPr>
        <p:txBody>
          <a:bodyPr wrap="square" lIns="91420" tIns="45711" rIns="91420" bIns="45711">
            <a:spAutoFit/>
          </a:bodyPr>
          <a:lstStyle/>
          <a:p>
            <a:r>
              <a:rPr lang="en-US" dirty="0" smtClean="0"/>
              <a:t>It’s always possible to define coordinate directions to maximize </a:t>
            </a:r>
            <a:r>
              <a:rPr lang="en-US" dirty="0" err="1" smtClean="0"/>
              <a:t>v</a:t>
            </a:r>
            <a:r>
              <a:rPr lang="en-US" baseline="-25000" dirty="0" err="1" smtClean="0"/>
              <a:t>xp</a:t>
            </a:r>
            <a:r>
              <a:rPr lang="en-US" dirty="0" smtClean="0"/>
              <a:t> </a:t>
            </a:r>
          </a:p>
          <a:p>
            <a:r>
              <a:rPr lang="en-US" dirty="0" smtClean="0"/>
              <a:t/>
            </a:r>
            <a:br>
              <a:rPr lang="en-US" dirty="0" smtClean="0"/>
            </a:br>
            <a:r>
              <a:rPr lang="en-US" dirty="0" smtClean="0"/>
              <a:t>(doing so makes </a:t>
            </a:r>
            <a:r>
              <a:rPr lang="en-US" dirty="0" err="1" smtClean="0"/>
              <a:t>v</a:t>
            </a:r>
            <a:r>
              <a:rPr lang="en-US" baseline="-25000" dirty="0" err="1" smtClean="0"/>
              <a:t>yp</a:t>
            </a:r>
            <a:r>
              <a:rPr lang="en-US" dirty="0" smtClean="0"/>
              <a:t> zero)</a:t>
            </a:r>
            <a:endParaRPr lang="en-US" baseline="-25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par>
                          <p:cTn id="7" fill="hold">
                            <p:stCondLst>
                              <p:cond delay="0"/>
                            </p:stCondLst>
                            <p:childTnLst>
                              <p:par>
                                <p:cTn id="8" presetID="53"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2000" fill="hold"/>
                                        <p:tgtEl>
                                          <p:spTgt spid="2"/>
                                        </p:tgtEl>
                                        <p:attrNameLst>
                                          <p:attrName>ppt_w</p:attrName>
                                        </p:attrNameLst>
                                      </p:cBhvr>
                                      <p:tavLst>
                                        <p:tav tm="0">
                                          <p:val>
                                            <p:fltVal val="0"/>
                                          </p:val>
                                        </p:tav>
                                        <p:tav tm="100000">
                                          <p:val>
                                            <p:strVal val="#ppt_w"/>
                                          </p:val>
                                        </p:tav>
                                      </p:tavLst>
                                    </p:anim>
                                    <p:anim calcmode="lin" valueType="num">
                                      <p:cBhvr>
                                        <p:cTn id="11" dur="2000" fill="hold"/>
                                        <p:tgtEl>
                                          <p:spTgt spid="2"/>
                                        </p:tgtEl>
                                        <p:attrNameLst>
                                          <p:attrName>ppt_h</p:attrName>
                                        </p:attrNameLst>
                                      </p:cBhvr>
                                      <p:tavLst>
                                        <p:tav tm="0">
                                          <p:val>
                                            <p:fltVal val="0"/>
                                          </p:val>
                                        </p:tav>
                                        <p:tav tm="100000">
                                          <p:val>
                                            <p:strVal val="#ppt_h"/>
                                          </p:val>
                                        </p:tav>
                                      </p:tavLst>
                                    </p:anim>
                                    <p:animEffect transition="in" filter="fade">
                                      <p:cBhvr>
                                        <p:cTn id="12" dur="2000"/>
                                        <p:tgtEl>
                                          <p:spTgt spid="2"/>
                                        </p:tgtEl>
                                      </p:cBhvr>
                                    </p:animEffect>
                                  </p:childTnLst>
                                </p:cTn>
                              </p:par>
                            </p:childTnLst>
                          </p:cTn>
                        </p:par>
                        <p:par>
                          <p:cTn id="13" fill="hold">
                            <p:stCondLst>
                              <p:cond delay="2000"/>
                            </p:stCondLst>
                            <p:childTnLst>
                              <p:par>
                                <p:cTn id="14" presetID="53"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2000" fill="hold"/>
                                        <p:tgtEl>
                                          <p:spTgt spid="3"/>
                                        </p:tgtEl>
                                        <p:attrNameLst>
                                          <p:attrName>ppt_w</p:attrName>
                                        </p:attrNameLst>
                                      </p:cBhvr>
                                      <p:tavLst>
                                        <p:tav tm="0">
                                          <p:val>
                                            <p:fltVal val="0"/>
                                          </p:val>
                                        </p:tav>
                                        <p:tav tm="100000">
                                          <p:val>
                                            <p:strVal val="#ppt_w"/>
                                          </p:val>
                                        </p:tav>
                                      </p:tavLst>
                                    </p:anim>
                                    <p:anim calcmode="lin" valueType="num">
                                      <p:cBhvr>
                                        <p:cTn id="17" dur="2000" fill="hold"/>
                                        <p:tgtEl>
                                          <p:spTgt spid="3"/>
                                        </p:tgtEl>
                                        <p:attrNameLst>
                                          <p:attrName>ppt_h</p:attrName>
                                        </p:attrNameLst>
                                      </p:cBhvr>
                                      <p:tavLst>
                                        <p:tav tm="0">
                                          <p:val>
                                            <p:fltVal val="0"/>
                                          </p:val>
                                        </p:tav>
                                        <p:tav tm="100000">
                                          <p:val>
                                            <p:strVal val="#ppt_h"/>
                                          </p:val>
                                        </p:tav>
                                      </p:tavLst>
                                    </p:anim>
                                    <p:animEffect transition="in" filter="fade">
                                      <p:cBhvr>
                                        <p:cTn id="18" dur="2000"/>
                                        <p:tgtEl>
                                          <p:spTgt spid="3"/>
                                        </p:tgtEl>
                                      </p:cBhvr>
                                    </p:animEffect>
                                  </p:childTnLst>
                                </p:cTn>
                              </p:par>
                            </p:childTnLst>
                          </p:cTn>
                        </p:par>
                        <p:par>
                          <p:cTn id="19" fill="hold">
                            <p:stCondLst>
                              <p:cond delay="40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4500"/>
                            </p:stCondLst>
                            <p:childTnLst>
                              <p:par>
                                <p:cTn id="24" presetID="53"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2000" fill="hold"/>
                                        <p:tgtEl>
                                          <p:spTgt spid="16"/>
                                        </p:tgtEl>
                                        <p:attrNameLst>
                                          <p:attrName>ppt_w</p:attrName>
                                        </p:attrNameLst>
                                      </p:cBhvr>
                                      <p:tavLst>
                                        <p:tav tm="0">
                                          <p:val>
                                            <p:fltVal val="0"/>
                                          </p:val>
                                        </p:tav>
                                        <p:tav tm="100000">
                                          <p:val>
                                            <p:strVal val="#ppt_w"/>
                                          </p:val>
                                        </p:tav>
                                      </p:tavLst>
                                    </p:anim>
                                    <p:anim calcmode="lin" valueType="num">
                                      <p:cBhvr>
                                        <p:cTn id="27" dur="2000" fill="hold"/>
                                        <p:tgtEl>
                                          <p:spTgt spid="16"/>
                                        </p:tgtEl>
                                        <p:attrNameLst>
                                          <p:attrName>ppt_h</p:attrName>
                                        </p:attrNameLst>
                                      </p:cBhvr>
                                      <p:tavLst>
                                        <p:tav tm="0">
                                          <p:val>
                                            <p:fltVal val="0"/>
                                          </p:val>
                                        </p:tav>
                                        <p:tav tm="100000">
                                          <p:val>
                                            <p:strVal val="#ppt_h"/>
                                          </p:val>
                                        </p:tav>
                                      </p:tavLst>
                                    </p:anim>
                                    <p:animEffect transition="in" filter="fade">
                                      <p:cBhvr>
                                        <p:cTn id="28" dur="2000"/>
                                        <p:tgtEl>
                                          <p:spTgt spid="16"/>
                                        </p:tgtEl>
                                      </p:cBhvr>
                                    </p:animEffect>
                                  </p:childTnLst>
                                </p:cTn>
                              </p:par>
                            </p:childTnLst>
                          </p:cTn>
                        </p:par>
                        <p:par>
                          <p:cTn id="29" fill="hold">
                            <p:stCondLst>
                              <p:cond delay="6500"/>
                            </p:stCondLst>
                            <p:childTnLst>
                              <p:par>
                                <p:cTn id="30" presetID="10"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7000"/>
                            </p:stCondLst>
                            <p:childTnLst>
                              <p:par>
                                <p:cTn id="34" presetID="10"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7575"/>
            <a:ext cx="9144000" cy="439077"/>
          </a:xfrm>
        </p:spPr>
        <p:txBody>
          <a:bodyPr>
            <a:noAutofit/>
          </a:bodyPr>
          <a:lstStyle/>
          <a:p>
            <a:r>
              <a:rPr lang="en-US" sz="2400" dirty="0" smtClean="0"/>
              <a:t>Principal directions define the special orientation where normal stress is max or min (which makes the shear stress in that orientation zero)</a:t>
            </a:r>
            <a:endParaRPr lang="en-US" sz="2400"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28</a:t>
            </a:fld>
            <a:endParaRPr lang="en-US" dirty="0"/>
          </a:p>
        </p:txBody>
      </p:sp>
      <p:grpSp>
        <p:nvGrpSpPr>
          <p:cNvPr id="4" name="Group 29"/>
          <p:cNvGrpSpPr/>
          <p:nvPr/>
        </p:nvGrpSpPr>
        <p:grpSpPr>
          <a:xfrm>
            <a:off x="4214202" y="1888435"/>
            <a:ext cx="3058236" cy="2634356"/>
            <a:chOff x="4214200" y="1888435"/>
            <a:chExt cx="3058236" cy="2634356"/>
          </a:xfrm>
        </p:grpSpPr>
        <p:grpSp>
          <p:nvGrpSpPr>
            <p:cNvPr id="5" name="Group 14"/>
            <p:cNvGrpSpPr/>
            <p:nvPr/>
          </p:nvGrpSpPr>
          <p:grpSpPr>
            <a:xfrm rot="21341499">
              <a:off x="4214200" y="2274891"/>
              <a:ext cx="3058236" cy="2247900"/>
              <a:chOff x="3578087" y="1886778"/>
              <a:chExt cx="3058236" cy="2247900"/>
            </a:xfrm>
          </p:grpSpPr>
          <p:cxnSp>
            <p:nvCxnSpPr>
              <p:cNvPr id="7" name="Straight Arrow Connector 6"/>
              <p:cNvCxnSpPr/>
              <p:nvPr/>
            </p:nvCxnSpPr>
            <p:spPr>
              <a:xfrm flipV="1">
                <a:off x="4621695" y="2773017"/>
                <a:ext cx="1212574" cy="32799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Arc 7"/>
              <p:cNvSpPr/>
              <p:nvPr/>
            </p:nvSpPr>
            <p:spPr>
              <a:xfrm>
                <a:off x="3578087" y="2047461"/>
                <a:ext cx="2087217" cy="2087217"/>
              </a:xfrm>
              <a:prstGeom prst="arc">
                <a:avLst>
                  <a:gd name="adj1" fmla="val 20813013"/>
                  <a:gd name="adj2" fmla="val 356895"/>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0070C0"/>
                  </a:solidFill>
                </a:endParaRPr>
              </a:p>
            </p:txBody>
          </p:sp>
          <p:cxnSp>
            <p:nvCxnSpPr>
              <p:cNvPr id="9" name="Straight Connector 8"/>
              <p:cNvCxnSpPr/>
              <p:nvPr/>
            </p:nvCxnSpPr>
            <p:spPr>
              <a:xfrm rot="258501">
                <a:off x="4648130" y="3195546"/>
                <a:ext cx="1988193" cy="152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770785" y="2176668"/>
                <a:ext cx="617477" cy="523220"/>
              </a:xfrm>
              <a:prstGeom prst="rect">
                <a:avLst/>
              </a:prstGeom>
              <a:noFill/>
            </p:spPr>
            <p:txBody>
              <a:bodyPr wrap="none" rtlCol="0">
                <a:spAutoFit/>
              </a:bodyPr>
              <a:lstStyle/>
              <a:p>
                <a:r>
                  <a:rPr lang="en-US" sz="2800" i="1" dirty="0" smtClean="0">
                    <a:solidFill>
                      <a:srgbClr val="FF0000"/>
                    </a:solidFill>
                    <a:latin typeface="Symbol" pitchFamily="18" charset="2"/>
                  </a:rPr>
                  <a:t>q</a:t>
                </a:r>
                <a:r>
                  <a:rPr lang="en-US" sz="2800" i="1" baseline="-25000" dirty="0" smtClean="0">
                    <a:solidFill>
                      <a:srgbClr val="FF0000"/>
                    </a:solidFill>
                  </a:rPr>
                  <a:t>p1</a:t>
                </a:r>
                <a:endParaRPr lang="en-US" sz="2800" dirty="0" smtClean="0">
                  <a:solidFill>
                    <a:srgbClr val="FF0000"/>
                  </a:solidFill>
                </a:endParaRPr>
              </a:p>
            </p:txBody>
          </p:sp>
          <p:sp>
            <p:nvSpPr>
              <p:cNvPr id="11" name="Arc 10"/>
              <p:cNvSpPr/>
              <p:nvPr/>
            </p:nvSpPr>
            <p:spPr>
              <a:xfrm>
                <a:off x="4051856" y="2541109"/>
                <a:ext cx="1186066" cy="1186064"/>
              </a:xfrm>
              <a:prstGeom prst="arc">
                <a:avLst>
                  <a:gd name="adj1" fmla="val 15346476"/>
                  <a:gd name="adj2" fmla="val 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2" name="Straight Arrow Connector 11"/>
              <p:cNvCxnSpPr/>
              <p:nvPr/>
            </p:nvCxnSpPr>
            <p:spPr>
              <a:xfrm rot="16200000" flipV="1">
                <a:off x="3859695" y="2329069"/>
                <a:ext cx="1212574" cy="3279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87888" y="2617302"/>
                <a:ext cx="617477" cy="523220"/>
              </a:xfrm>
              <a:prstGeom prst="rect">
                <a:avLst/>
              </a:prstGeom>
              <a:noFill/>
            </p:spPr>
            <p:txBody>
              <a:bodyPr wrap="none" rtlCol="0">
                <a:spAutoFit/>
              </a:bodyPr>
              <a:lstStyle/>
              <a:p>
                <a:r>
                  <a:rPr lang="en-US" sz="2800" i="1" dirty="0" smtClean="0">
                    <a:solidFill>
                      <a:srgbClr val="0070C0"/>
                    </a:solidFill>
                    <a:latin typeface="Symbol" pitchFamily="18" charset="2"/>
                  </a:rPr>
                  <a:t>q</a:t>
                </a:r>
                <a:r>
                  <a:rPr lang="en-US" sz="2800" i="1" baseline="-25000" dirty="0" smtClean="0">
                    <a:solidFill>
                      <a:srgbClr val="0070C0"/>
                    </a:solidFill>
                  </a:rPr>
                  <a:t>p1</a:t>
                </a:r>
                <a:endParaRPr lang="en-US" sz="2800" dirty="0" smtClean="0">
                  <a:solidFill>
                    <a:srgbClr val="0070C0"/>
                  </a:solidFill>
                </a:endParaRPr>
              </a:p>
            </p:txBody>
          </p:sp>
        </p:grpSp>
        <p:sp>
          <p:nvSpPr>
            <p:cNvPr id="6" name="TextBox 5"/>
            <p:cNvSpPr txBox="1"/>
            <p:nvPr/>
          </p:nvSpPr>
          <p:spPr>
            <a:xfrm rot="20441418">
              <a:off x="5029191" y="1888435"/>
              <a:ext cx="2142253" cy="523220"/>
            </a:xfrm>
            <a:prstGeom prst="rect">
              <a:avLst/>
            </a:prstGeom>
            <a:noFill/>
          </p:spPr>
          <p:txBody>
            <a:bodyPr wrap="none" rtlCol="0">
              <a:spAutoFit/>
            </a:bodyPr>
            <a:lstStyle/>
            <a:p>
              <a:r>
                <a:rPr lang="en-US" sz="2800" dirty="0" smtClean="0">
                  <a:solidFill>
                    <a:srgbClr val="00B050"/>
                  </a:solidFill>
                </a:rPr>
                <a:t>eigenvectors!</a:t>
              </a:r>
            </a:p>
          </p:txBody>
        </p:sp>
      </p:grpSp>
      <p:grpSp>
        <p:nvGrpSpPr>
          <p:cNvPr id="14" name="Group 14"/>
          <p:cNvGrpSpPr/>
          <p:nvPr/>
        </p:nvGrpSpPr>
        <p:grpSpPr>
          <a:xfrm>
            <a:off x="2926504" y="740052"/>
            <a:ext cx="902133" cy="1047093"/>
            <a:chOff x="4908117" y="2447927"/>
            <a:chExt cx="902133" cy="1047094"/>
          </a:xfrm>
        </p:grpSpPr>
        <p:cxnSp>
          <p:nvCxnSpPr>
            <p:cNvPr id="16" name="Straight Connector 15"/>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470092" y="2971800"/>
              <a:ext cx="340158" cy="523221"/>
            </a:xfrm>
            <a:prstGeom prst="rect">
              <a:avLst/>
            </a:prstGeom>
            <a:noFill/>
          </p:spPr>
          <p:txBody>
            <a:bodyPr wrap="none" rtlCol="0">
              <a:spAutoFit/>
            </a:bodyPr>
            <a:lstStyle/>
            <a:p>
              <a:r>
                <a:rPr lang="en-US" sz="2800" i="1" dirty="0" smtClean="0"/>
                <a:t>x</a:t>
              </a:r>
            </a:p>
          </p:txBody>
        </p:sp>
        <p:cxnSp>
          <p:nvCxnSpPr>
            <p:cNvPr id="18" name="Straight Connector 17"/>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908117" y="2447927"/>
              <a:ext cx="344966" cy="523220"/>
            </a:xfrm>
            <a:prstGeom prst="rect">
              <a:avLst/>
            </a:prstGeom>
            <a:noFill/>
          </p:spPr>
          <p:txBody>
            <a:bodyPr wrap="none" rtlCol="0">
              <a:spAutoFit/>
            </a:bodyPr>
            <a:lstStyle/>
            <a:p>
              <a:r>
                <a:rPr lang="en-US" sz="2800" i="1" dirty="0" smtClean="0"/>
                <a:t>y</a:t>
              </a:r>
            </a:p>
          </p:txBody>
        </p:sp>
      </p:grpSp>
      <p:pic>
        <p:nvPicPr>
          <p:cNvPr id="32772" name="Picture 4"/>
          <p:cNvPicPr>
            <a:picLocks noChangeAspect="1" noChangeArrowheads="1"/>
          </p:cNvPicPr>
          <p:nvPr/>
        </p:nvPicPr>
        <p:blipFill>
          <a:blip r:embed="rId2" cstate="print"/>
          <a:srcRect/>
          <a:stretch>
            <a:fillRect/>
          </a:stretch>
        </p:blipFill>
        <p:spPr bwMode="auto">
          <a:xfrm>
            <a:off x="416340" y="923236"/>
            <a:ext cx="2475947" cy="2475947"/>
          </a:xfrm>
          <a:prstGeom prst="rect">
            <a:avLst/>
          </a:prstGeom>
          <a:noFill/>
          <a:ln w="9525">
            <a:noFill/>
            <a:miter lim="800000"/>
            <a:headEnd/>
            <a:tailEnd/>
          </a:ln>
        </p:spPr>
      </p:pic>
      <p:pic>
        <p:nvPicPr>
          <p:cNvPr id="32773" name="Picture 5"/>
          <p:cNvPicPr>
            <a:picLocks noChangeAspect="1" noChangeArrowheads="1"/>
          </p:cNvPicPr>
          <p:nvPr/>
        </p:nvPicPr>
        <p:blipFill>
          <a:blip r:embed="rId3" cstate="print"/>
          <a:srcRect/>
          <a:stretch>
            <a:fillRect/>
          </a:stretch>
        </p:blipFill>
        <p:spPr bwMode="auto">
          <a:xfrm>
            <a:off x="4514712" y="1063487"/>
            <a:ext cx="2966444" cy="2699648"/>
          </a:xfrm>
          <a:prstGeom prst="rect">
            <a:avLst/>
          </a:prstGeom>
          <a:noFill/>
          <a:ln w="9525">
            <a:noFill/>
            <a:miter lim="800000"/>
            <a:headEnd/>
            <a:tailEnd/>
          </a:ln>
        </p:spPr>
      </p:pic>
      <p:grpSp>
        <p:nvGrpSpPr>
          <p:cNvPr id="15" name="Group 19"/>
          <p:cNvGrpSpPr/>
          <p:nvPr/>
        </p:nvGrpSpPr>
        <p:grpSpPr>
          <a:xfrm rot="20386389">
            <a:off x="7413674" y="554404"/>
            <a:ext cx="927894" cy="1053475"/>
            <a:chOff x="4944069" y="2441548"/>
            <a:chExt cx="927892" cy="1053475"/>
          </a:xfrm>
        </p:grpSpPr>
        <p:cxnSp>
          <p:nvCxnSpPr>
            <p:cNvPr id="21" name="Straight Connector 20"/>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08374" y="2971803"/>
              <a:ext cx="463587" cy="523220"/>
            </a:xfrm>
            <a:prstGeom prst="rect">
              <a:avLst/>
            </a:prstGeom>
            <a:noFill/>
          </p:spPr>
          <p:txBody>
            <a:bodyPr wrap="none" rtlCol="0">
              <a:spAutoFit/>
            </a:bodyPr>
            <a:lstStyle/>
            <a:p>
              <a:r>
                <a:rPr lang="en-US" sz="2800" i="1" dirty="0" err="1" smtClean="0"/>
                <a:t>x</a:t>
              </a:r>
              <a:r>
                <a:rPr lang="en-US" sz="2800" i="1" baseline="-25000" dirty="0" err="1" smtClean="0"/>
                <a:t>p</a:t>
              </a:r>
              <a:endParaRPr lang="en-US" sz="2800" i="1" dirty="0" smtClean="0"/>
            </a:p>
          </p:txBody>
        </p:sp>
        <p:cxnSp>
          <p:nvCxnSpPr>
            <p:cNvPr id="23" name="Straight Connector 22"/>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944069" y="2441548"/>
              <a:ext cx="468397" cy="523220"/>
            </a:xfrm>
            <a:prstGeom prst="rect">
              <a:avLst/>
            </a:prstGeom>
            <a:noFill/>
          </p:spPr>
          <p:txBody>
            <a:bodyPr wrap="none" rtlCol="0">
              <a:spAutoFit/>
            </a:bodyPr>
            <a:lstStyle/>
            <a:p>
              <a:r>
                <a:rPr lang="en-US" sz="2800" i="1" dirty="0" err="1" smtClean="0"/>
                <a:t>y</a:t>
              </a:r>
              <a:r>
                <a:rPr lang="en-US" sz="2800" i="1" baseline="-25000" dirty="0" err="1" smtClean="0"/>
                <a:t>p</a:t>
              </a:r>
              <a:endParaRPr lang="en-US" sz="2800" i="1" dirty="0" smtClean="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211" y="0"/>
            <a:ext cx="9014791" cy="1093304"/>
          </a:xfrm>
        </p:spPr>
        <p:txBody>
          <a:bodyPr>
            <a:noAutofit/>
          </a:bodyPr>
          <a:lstStyle/>
          <a:p>
            <a:r>
              <a:rPr lang="en-US" sz="2400" dirty="0" smtClean="0"/>
              <a:t>Max normal stress points have zero shear (left/right extremes of circle).</a:t>
            </a:r>
            <a:br>
              <a:rPr lang="en-US" sz="2400" dirty="0" smtClean="0"/>
            </a:br>
            <a:r>
              <a:rPr lang="en-US" sz="2400" dirty="0" smtClean="0"/>
              <a:t>Max SHEAR points (top/bottom) have nonzero, but average stress!</a:t>
            </a:r>
            <a:br>
              <a:rPr lang="en-US" sz="2400" dirty="0" smtClean="0"/>
            </a:br>
            <a:r>
              <a:rPr lang="en-US" sz="2400" dirty="0" smtClean="0"/>
              <a:t>Max shear orientations are 45° off from principal directions.</a:t>
            </a:r>
            <a:endParaRPr lang="en-US" sz="2400" dirty="0"/>
          </a:p>
        </p:txBody>
      </p:sp>
      <p:pic>
        <p:nvPicPr>
          <p:cNvPr id="5" name="Picture 4" descr="forcesOnPlane.gif"/>
          <p:cNvPicPr>
            <a:picLocks noChangeAspect="1"/>
          </p:cNvPicPr>
          <p:nvPr/>
        </p:nvPicPr>
        <p:blipFill>
          <a:blip r:embed="rId2" cstate="print"/>
          <a:stretch>
            <a:fillRect/>
          </a:stretch>
        </p:blipFill>
        <p:spPr>
          <a:xfrm>
            <a:off x="2" y="1276350"/>
            <a:ext cx="9143999" cy="523838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Vector transformation</a:t>
            </a:r>
            <a:endParaRPr lang="en-US" dirty="0"/>
          </a:p>
        </p:txBody>
      </p:sp>
      <p:sp>
        <p:nvSpPr>
          <p:cNvPr id="4" name="Slide Number Placeholder 3"/>
          <p:cNvSpPr>
            <a:spLocks noGrp="1"/>
          </p:cNvSpPr>
          <p:nvPr>
            <p:ph type="sldNum" sz="quarter" idx="12"/>
          </p:nvPr>
        </p:nvSpPr>
        <p:spPr/>
        <p:txBody>
          <a:bodyPr/>
          <a:lstStyle/>
          <a:p>
            <a:fld id="{83F8FACB-BFF3-4379-AB87-76389448554C}" type="slidenum">
              <a:rPr lang="en-US" smtClean="0"/>
              <a:pPr/>
              <a:t>3</a:t>
            </a:fld>
            <a:endParaRPr lang="en-US" dirty="0"/>
          </a:p>
        </p:txBody>
      </p:sp>
      <p:grpSp>
        <p:nvGrpSpPr>
          <p:cNvPr id="2" name="Group 5"/>
          <p:cNvGrpSpPr/>
          <p:nvPr/>
        </p:nvGrpSpPr>
        <p:grpSpPr>
          <a:xfrm>
            <a:off x="1336244" y="809627"/>
            <a:ext cx="902133" cy="1047093"/>
            <a:chOff x="4908117" y="2447927"/>
            <a:chExt cx="902133" cy="1047094"/>
          </a:xfrm>
        </p:grpSpPr>
        <p:cxnSp>
          <p:nvCxnSpPr>
            <p:cNvPr id="7" name="Straight Connector 6"/>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70092" y="2971800"/>
              <a:ext cx="340158" cy="523221"/>
            </a:xfrm>
            <a:prstGeom prst="rect">
              <a:avLst/>
            </a:prstGeom>
            <a:noFill/>
          </p:spPr>
          <p:txBody>
            <a:bodyPr wrap="none" rtlCol="0">
              <a:spAutoFit/>
            </a:bodyPr>
            <a:lstStyle/>
            <a:p>
              <a:r>
                <a:rPr lang="en-US" sz="2800" i="1" dirty="0" smtClean="0"/>
                <a:t>x</a:t>
              </a:r>
            </a:p>
          </p:txBody>
        </p:sp>
        <p:cxnSp>
          <p:nvCxnSpPr>
            <p:cNvPr id="9" name="Straight Connector 8"/>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08117" y="2447927"/>
              <a:ext cx="344966" cy="523220"/>
            </a:xfrm>
            <a:prstGeom prst="rect">
              <a:avLst/>
            </a:prstGeom>
            <a:noFill/>
          </p:spPr>
          <p:txBody>
            <a:bodyPr wrap="none" rtlCol="0">
              <a:spAutoFit/>
            </a:bodyPr>
            <a:lstStyle/>
            <a:p>
              <a:r>
                <a:rPr lang="en-US" sz="2800" i="1" dirty="0" smtClean="0"/>
                <a:t>y</a:t>
              </a:r>
            </a:p>
          </p:txBody>
        </p:sp>
      </p:grpSp>
      <p:grpSp>
        <p:nvGrpSpPr>
          <p:cNvPr id="3" name="Group 10"/>
          <p:cNvGrpSpPr/>
          <p:nvPr/>
        </p:nvGrpSpPr>
        <p:grpSpPr>
          <a:xfrm rot="18913108">
            <a:off x="1228995" y="2495892"/>
            <a:ext cx="1001648" cy="1047096"/>
            <a:chOff x="4857878" y="2447925"/>
            <a:chExt cx="1001648" cy="1047096"/>
          </a:xfrm>
        </p:grpSpPr>
        <p:cxnSp>
          <p:nvCxnSpPr>
            <p:cNvPr id="12" name="Straight Connector 11"/>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14" name="Straight Connector 13"/>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857878" y="2447925"/>
              <a:ext cx="445443" cy="523220"/>
            </a:xfrm>
            <a:prstGeom prst="rect">
              <a:avLst/>
            </a:prstGeom>
            <a:noFill/>
          </p:spPr>
          <p:txBody>
            <a:bodyPr wrap="none" rtlCol="0">
              <a:spAutoFit/>
            </a:bodyPr>
            <a:lstStyle/>
            <a:p>
              <a:r>
                <a:rPr lang="en-US" sz="2800" i="1" dirty="0" smtClean="0"/>
                <a:t>y’</a:t>
              </a:r>
            </a:p>
          </p:txBody>
        </p:sp>
      </p:grpSp>
      <p:grpSp>
        <p:nvGrpSpPr>
          <p:cNvPr id="6" name="Group 31"/>
          <p:cNvGrpSpPr/>
          <p:nvPr/>
        </p:nvGrpSpPr>
        <p:grpSpPr>
          <a:xfrm>
            <a:off x="66675" y="1704975"/>
            <a:ext cx="3743325" cy="3371850"/>
            <a:chOff x="66675" y="1704975"/>
            <a:chExt cx="3743325" cy="3371850"/>
          </a:xfrm>
        </p:grpSpPr>
        <p:sp>
          <p:nvSpPr>
            <p:cNvPr id="25" name="Arc 24"/>
            <p:cNvSpPr/>
            <p:nvPr/>
          </p:nvSpPr>
          <p:spPr>
            <a:xfrm>
              <a:off x="66675" y="1724025"/>
              <a:ext cx="3352800" cy="3352800"/>
            </a:xfrm>
            <a:prstGeom prst="arc">
              <a:avLst>
                <a:gd name="adj1" fmla="val 18930105"/>
                <a:gd name="adj2" fmla="val 0"/>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 name="Group 30"/>
            <p:cNvGrpSpPr/>
            <p:nvPr/>
          </p:nvGrpSpPr>
          <p:grpSpPr>
            <a:xfrm>
              <a:off x="2200275" y="1704975"/>
              <a:ext cx="1609725" cy="1685925"/>
              <a:chOff x="2200275" y="1704975"/>
              <a:chExt cx="1609725" cy="1685925"/>
            </a:xfrm>
          </p:grpSpPr>
          <p:cxnSp>
            <p:nvCxnSpPr>
              <p:cNvPr id="22" name="Straight Connector 21"/>
              <p:cNvCxnSpPr/>
              <p:nvPr/>
            </p:nvCxnSpPr>
            <p:spPr>
              <a:xfrm>
                <a:off x="2200275" y="3390900"/>
                <a:ext cx="1609725"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flipH="1" flipV="1">
                <a:off x="2390775" y="1714500"/>
                <a:ext cx="1085850" cy="106680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429000" y="2533650"/>
                <a:ext cx="372218" cy="523220"/>
              </a:xfrm>
              <a:prstGeom prst="rect">
                <a:avLst/>
              </a:prstGeom>
              <a:noFill/>
              <a:ln w="0">
                <a:noFill/>
              </a:ln>
            </p:spPr>
            <p:txBody>
              <a:bodyPr wrap="none" rtlCol="0">
                <a:spAutoFit/>
              </a:bodyPr>
              <a:lstStyle/>
              <a:p>
                <a:r>
                  <a:rPr lang="en-US" sz="2800" dirty="0" smtClean="0">
                    <a:solidFill>
                      <a:srgbClr val="92D050"/>
                    </a:solidFill>
                    <a:latin typeface="Symbol" pitchFamily="18" charset="2"/>
                  </a:rPr>
                  <a:t>q</a:t>
                </a:r>
              </a:p>
            </p:txBody>
          </p:sp>
        </p:grpSp>
      </p:grpSp>
      <p:cxnSp>
        <p:nvCxnSpPr>
          <p:cNvPr id="28" name="Straight Arrow Connector 27"/>
          <p:cNvCxnSpPr/>
          <p:nvPr/>
        </p:nvCxnSpPr>
        <p:spPr>
          <a:xfrm rot="16200000" flipV="1">
            <a:off x="576265" y="661990"/>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6200000" flipV="1">
            <a:off x="795340" y="2405063"/>
            <a:ext cx="1419229" cy="533403"/>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aphicFrame>
        <p:nvGraphicFramePr>
          <p:cNvPr id="33" name="Object 32"/>
          <p:cNvGraphicFramePr>
            <a:graphicFrameLocks noChangeAspect="1"/>
          </p:cNvGraphicFramePr>
          <p:nvPr/>
        </p:nvGraphicFramePr>
        <p:xfrm>
          <a:off x="4638675" y="2693989"/>
          <a:ext cx="3054892" cy="992187"/>
        </p:xfrm>
        <a:graphic>
          <a:graphicData uri="http://schemas.openxmlformats.org/presentationml/2006/ole">
            <mc:AlternateContent xmlns:mc="http://schemas.openxmlformats.org/markup-compatibility/2006">
              <mc:Choice xmlns:v="urn:schemas-microsoft-com:vml" Requires="v">
                <p:oleObj spid="_x0000_s1032" name="Equation" r:id="rId3" imgW="1485720" imgH="482400" progId="Equation.DSMT4">
                  <p:embed/>
                </p:oleObj>
              </mc:Choice>
              <mc:Fallback>
                <p:oleObj name="Equation" r:id="rId3" imgW="1485720" imgH="4824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8675" y="2693989"/>
                        <a:ext cx="3054892" cy="992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nvSpPr>
        <p:spPr>
          <a:xfrm>
            <a:off x="4028265" y="624800"/>
            <a:ext cx="4963410" cy="1815882"/>
          </a:xfrm>
          <a:prstGeom prst="rect">
            <a:avLst/>
          </a:prstGeom>
          <a:noFill/>
        </p:spPr>
        <p:txBody>
          <a:bodyPr wrap="none" lIns="91420" tIns="45711" rIns="91420" bIns="45711" rtlCol="0">
            <a:spAutoFit/>
          </a:bodyPr>
          <a:lstStyle/>
          <a:p>
            <a:r>
              <a:rPr lang="en-US" sz="4000" dirty="0" smtClean="0"/>
              <a:t>The *same* vector.</a:t>
            </a:r>
          </a:p>
          <a:p>
            <a:r>
              <a:rPr lang="en-US" dirty="0" smtClean="0"/>
              <a:t>As seen by differently oriented observers.</a:t>
            </a:r>
          </a:p>
          <a:p>
            <a:endParaRPr lang="en-US" dirty="0" smtClean="0"/>
          </a:p>
          <a:p>
            <a:r>
              <a:rPr lang="en-US" dirty="0" smtClean="0"/>
              <a:t>Changing coordinate axes will change components,</a:t>
            </a:r>
          </a:p>
          <a:p>
            <a:r>
              <a:rPr lang="en-US" dirty="0" smtClean="0"/>
              <a:t>but won’t change the vector itself.</a:t>
            </a:r>
          </a:p>
        </p:txBody>
      </p:sp>
      <p:graphicFrame>
        <p:nvGraphicFramePr>
          <p:cNvPr id="2051" name="Object 3"/>
          <p:cNvGraphicFramePr>
            <a:graphicFrameLocks noChangeAspect="1"/>
          </p:cNvGraphicFramePr>
          <p:nvPr/>
        </p:nvGraphicFramePr>
        <p:xfrm>
          <a:off x="383417" y="4446588"/>
          <a:ext cx="7914717" cy="2133116"/>
        </p:xfrm>
        <a:graphic>
          <a:graphicData uri="http://schemas.openxmlformats.org/presentationml/2006/ole">
            <mc:AlternateContent xmlns:mc="http://schemas.openxmlformats.org/markup-compatibility/2006">
              <mc:Choice xmlns:v="urn:schemas-microsoft-com:vml" Requires="v">
                <p:oleObj spid="_x0000_s1033" name="Equation" r:id="rId5" imgW="1790640" imgH="482400" progId="Equation.DSMT4">
                  <p:embed/>
                </p:oleObj>
              </mc:Choice>
              <mc:Fallback>
                <p:oleObj name="Equation" r:id="rId5" imgW="1790640" imgH="4824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417" y="4446588"/>
                        <a:ext cx="7914717" cy="2133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xEl>
                                              <p:pRg st="1" end="1"/>
                                            </p:txEl>
                                          </p:spTgt>
                                        </p:tgtEl>
                                        <p:attrNameLst>
                                          <p:attrName>style.visibility</p:attrName>
                                        </p:attrNameLst>
                                      </p:cBhvr>
                                      <p:to>
                                        <p:strVal val="visible"/>
                                      </p:to>
                                    </p:set>
                                  </p:childTnLst>
                                </p:cTn>
                              </p:par>
                            </p:childTnLst>
                          </p:cTn>
                        </p:par>
                        <p:par>
                          <p:cTn id="11" fill="hold">
                            <p:stCondLst>
                              <p:cond delay="0"/>
                            </p:stCondLst>
                            <p:childTnLst>
                              <p:par>
                                <p:cTn id="12" presetID="53"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2000" fill="hold"/>
                                        <p:tgtEl>
                                          <p:spTgt spid="2"/>
                                        </p:tgtEl>
                                        <p:attrNameLst>
                                          <p:attrName>ppt_w</p:attrName>
                                        </p:attrNameLst>
                                      </p:cBhvr>
                                      <p:tavLst>
                                        <p:tav tm="0">
                                          <p:val>
                                            <p:fltVal val="0"/>
                                          </p:val>
                                        </p:tav>
                                        <p:tav tm="100000">
                                          <p:val>
                                            <p:strVal val="#ppt_w"/>
                                          </p:val>
                                        </p:tav>
                                      </p:tavLst>
                                    </p:anim>
                                    <p:anim calcmode="lin" valueType="num">
                                      <p:cBhvr>
                                        <p:cTn id="15" dur="2000" fill="hold"/>
                                        <p:tgtEl>
                                          <p:spTgt spid="2"/>
                                        </p:tgtEl>
                                        <p:attrNameLst>
                                          <p:attrName>ppt_h</p:attrName>
                                        </p:attrNameLst>
                                      </p:cBhvr>
                                      <p:tavLst>
                                        <p:tav tm="0">
                                          <p:val>
                                            <p:fltVal val="0"/>
                                          </p:val>
                                        </p:tav>
                                        <p:tav tm="100000">
                                          <p:val>
                                            <p:strVal val="#ppt_h"/>
                                          </p:val>
                                        </p:tav>
                                      </p:tavLst>
                                    </p:anim>
                                    <p:animEffect transition="in" filter="fade">
                                      <p:cBhvr>
                                        <p:cTn id="16" dur="2000"/>
                                        <p:tgtEl>
                                          <p:spTgt spid="2"/>
                                        </p:tgtEl>
                                      </p:cBhvr>
                                    </p:animEffect>
                                  </p:childTnLst>
                                </p:cTn>
                              </p:par>
                            </p:childTnLst>
                          </p:cTn>
                        </p:par>
                        <p:par>
                          <p:cTn id="17" fill="hold">
                            <p:stCondLst>
                              <p:cond delay="2000"/>
                            </p:stCondLst>
                            <p:childTnLst>
                              <p:par>
                                <p:cTn id="18" presetID="53"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2000" fill="hold"/>
                                        <p:tgtEl>
                                          <p:spTgt spid="3"/>
                                        </p:tgtEl>
                                        <p:attrNameLst>
                                          <p:attrName>ppt_w</p:attrName>
                                        </p:attrNameLst>
                                      </p:cBhvr>
                                      <p:tavLst>
                                        <p:tav tm="0">
                                          <p:val>
                                            <p:fltVal val="0"/>
                                          </p:val>
                                        </p:tav>
                                        <p:tav tm="100000">
                                          <p:val>
                                            <p:strVal val="#ppt_w"/>
                                          </p:val>
                                        </p:tav>
                                      </p:tavLst>
                                    </p:anim>
                                    <p:anim calcmode="lin" valueType="num">
                                      <p:cBhvr>
                                        <p:cTn id="21" dur="2000" fill="hold"/>
                                        <p:tgtEl>
                                          <p:spTgt spid="3"/>
                                        </p:tgtEl>
                                        <p:attrNameLst>
                                          <p:attrName>ppt_h</p:attrName>
                                        </p:attrNameLst>
                                      </p:cBhvr>
                                      <p:tavLst>
                                        <p:tav tm="0">
                                          <p:val>
                                            <p:fltVal val="0"/>
                                          </p:val>
                                        </p:tav>
                                        <p:tav tm="100000">
                                          <p:val>
                                            <p:strVal val="#ppt_h"/>
                                          </p:val>
                                        </p:tav>
                                      </p:tavLst>
                                    </p:anim>
                                    <p:animEffect transition="in" filter="fade">
                                      <p:cBhvr>
                                        <p:cTn id="22" dur="2000"/>
                                        <p:tgtEl>
                                          <p:spTgt spid="3"/>
                                        </p:tgtEl>
                                      </p:cBhvr>
                                    </p:animEffect>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0" fill="hold" nodeType="clickEffect">
                                  <p:stCondLst>
                                    <p:cond delay="0"/>
                                  </p:stCondLst>
                                  <p:childTnLst>
                                    <p:set>
                                      <p:cBhvr>
                                        <p:cTn id="45" dur="1" fill="hold">
                                          <p:stCondLst>
                                            <p:cond delay="0"/>
                                          </p:stCondLst>
                                        </p:cTn>
                                        <p:tgtEl>
                                          <p:spTgt spid="2051"/>
                                        </p:tgtEl>
                                        <p:attrNameLst>
                                          <p:attrName>style.visibility</p:attrName>
                                        </p:attrNameLst>
                                      </p:cBhvr>
                                      <p:to>
                                        <p:strVal val="visible"/>
                                      </p:to>
                                    </p:set>
                                    <p:anim calcmode="lin" valueType="num">
                                      <p:cBhvr>
                                        <p:cTn id="46" dur="500" fill="hold"/>
                                        <p:tgtEl>
                                          <p:spTgt spid="2051"/>
                                        </p:tgtEl>
                                        <p:attrNameLst>
                                          <p:attrName>ppt_w</p:attrName>
                                        </p:attrNameLst>
                                      </p:cBhvr>
                                      <p:tavLst>
                                        <p:tav tm="0">
                                          <p:val>
                                            <p:fltVal val="0"/>
                                          </p:val>
                                        </p:tav>
                                        <p:tav tm="100000">
                                          <p:val>
                                            <p:strVal val="#ppt_w"/>
                                          </p:val>
                                        </p:tav>
                                      </p:tavLst>
                                    </p:anim>
                                    <p:anim calcmode="lin" valueType="num">
                                      <p:cBhvr>
                                        <p:cTn id="47" dur="500" fill="hold"/>
                                        <p:tgtEl>
                                          <p:spTgt spid="2051"/>
                                        </p:tgtEl>
                                        <p:attrNameLst>
                                          <p:attrName>ppt_h</p:attrName>
                                        </p:attrNameLst>
                                      </p:cBhvr>
                                      <p:tavLst>
                                        <p:tav tm="0">
                                          <p:val>
                                            <p:fltVal val="0"/>
                                          </p:val>
                                        </p:tav>
                                        <p:tav tm="100000">
                                          <p:val>
                                            <p:strVal val="#ppt_h"/>
                                          </p:val>
                                        </p:tav>
                                      </p:tavLst>
                                    </p:anim>
                                    <p:animEffect transition="in" filter="fade">
                                      <p:cBhvr>
                                        <p:cTn id="48"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At what angle is shear max?</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30</a:t>
            </a:fld>
            <a:endParaRPr lang="en-US" dirty="0"/>
          </a:p>
        </p:txBody>
      </p:sp>
      <p:pic>
        <p:nvPicPr>
          <p:cNvPr id="34818" name="Picture 2"/>
          <p:cNvPicPr>
            <a:picLocks noChangeAspect="1" noChangeArrowheads="1"/>
          </p:cNvPicPr>
          <p:nvPr/>
        </p:nvPicPr>
        <p:blipFill>
          <a:blip r:embed="rId2" cstate="print"/>
          <a:srcRect/>
          <a:stretch>
            <a:fillRect/>
          </a:stretch>
        </p:blipFill>
        <p:spPr bwMode="auto">
          <a:xfrm>
            <a:off x="250756" y="482121"/>
            <a:ext cx="4562604" cy="819908"/>
          </a:xfrm>
          <a:prstGeom prst="rect">
            <a:avLst/>
          </a:prstGeom>
          <a:noFill/>
          <a:ln w="9525">
            <a:noFill/>
            <a:miter lim="800000"/>
            <a:headEnd/>
            <a:tailEnd/>
          </a:ln>
        </p:spPr>
      </p:pic>
      <p:sp>
        <p:nvSpPr>
          <p:cNvPr id="6" name="TextBox 5"/>
          <p:cNvSpPr txBox="1"/>
          <p:nvPr/>
        </p:nvSpPr>
        <p:spPr>
          <a:xfrm>
            <a:off x="5218043" y="616229"/>
            <a:ext cx="3372718" cy="523220"/>
          </a:xfrm>
          <a:prstGeom prst="rect">
            <a:avLst/>
          </a:prstGeom>
          <a:noFill/>
        </p:spPr>
        <p:txBody>
          <a:bodyPr wrap="none" lIns="91420" tIns="45711" rIns="91420" bIns="45711" rtlCol="0">
            <a:spAutoFit/>
          </a:bodyPr>
          <a:lstStyle/>
          <a:p>
            <a:r>
              <a:rPr lang="en-US" sz="2800" dirty="0" smtClean="0"/>
              <a:t> is maximized at angle</a:t>
            </a:r>
          </a:p>
        </p:txBody>
      </p:sp>
      <p:pic>
        <p:nvPicPr>
          <p:cNvPr id="34819" name="Picture 3"/>
          <p:cNvPicPr>
            <a:picLocks noChangeAspect="1" noChangeArrowheads="1"/>
          </p:cNvPicPr>
          <p:nvPr/>
        </p:nvPicPr>
        <p:blipFill>
          <a:blip r:embed="rId3" cstate="print"/>
          <a:srcRect/>
          <a:stretch>
            <a:fillRect/>
          </a:stretch>
        </p:blipFill>
        <p:spPr bwMode="auto">
          <a:xfrm>
            <a:off x="205340" y="1374089"/>
            <a:ext cx="2795482" cy="1001367"/>
          </a:xfrm>
          <a:prstGeom prst="rect">
            <a:avLst/>
          </a:prstGeom>
          <a:noFill/>
          <a:ln w="9525">
            <a:noFill/>
            <a:miter lim="800000"/>
            <a:headEnd/>
            <a:tailEnd/>
          </a:ln>
        </p:spPr>
      </p:pic>
      <p:pic>
        <p:nvPicPr>
          <p:cNvPr id="34820" name="Picture 4"/>
          <p:cNvPicPr>
            <a:picLocks noChangeAspect="1" noChangeArrowheads="1"/>
          </p:cNvPicPr>
          <p:nvPr/>
        </p:nvPicPr>
        <p:blipFill>
          <a:blip r:embed="rId4" cstate="print"/>
          <a:srcRect/>
          <a:stretch>
            <a:fillRect/>
          </a:stretch>
        </p:blipFill>
        <p:spPr bwMode="auto">
          <a:xfrm>
            <a:off x="3123579" y="1473274"/>
            <a:ext cx="5711166" cy="733218"/>
          </a:xfrm>
          <a:prstGeom prst="rect">
            <a:avLst/>
          </a:prstGeom>
          <a:noFill/>
          <a:ln w="9525">
            <a:noFill/>
            <a:miter lim="800000"/>
            <a:headEnd/>
            <a:tailEnd/>
          </a:ln>
        </p:spPr>
      </p:pic>
      <p:pic>
        <p:nvPicPr>
          <p:cNvPr id="34821" name="Picture 5"/>
          <p:cNvPicPr>
            <a:picLocks noChangeAspect="1" noChangeArrowheads="1"/>
          </p:cNvPicPr>
          <p:nvPr/>
        </p:nvPicPr>
        <p:blipFill>
          <a:blip r:embed="rId5" cstate="print"/>
          <a:srcRect/>
          <a:stretch>
            <a:fillRect/>
          </a:stretch>
        </p:blipFill>
        <p:spPr bwMode="auto">
          <a:xfrm>
            <a:off x="243371" y="2887593"/>
            <a:ext cx="4033150" cy="1157633"/>
          </a:xfrm>
          <a:prstGeom prst="rect">
            <a:avLst/>
          </a:prstGeom>
          <a:noFill/>
          <a:ln w="9525">
            <a:noFill/>
            <a:miter lim="800000"/>
            <a:headEnd/>
            <a:tailEnd/>
          </a:ln>
        </p:spPr>
      </p:pic>
      <p:pic>
        <p:nvPicPr>
          <p:cNvPr id="34822" name="Picture 6"/>
          <p:cNvPicPr>
            <a:picLocks noChangeAspect="1" noChangeArrowheads="1"/>
          </p:cNvPicPr>
          <p:nvPr/>
        </p:nvPicPr>
        <p:blipFill>
          <a:blip r:embed="rId6" cstate="print"/>
          <a:srcRect/>
          <a:stretch>
            <a:fillRect/>
          </a:stretch>
        </p:blipFill>
        <p:spPr bwMode="auto">
          <a:xfrm>
            <a:off x="5360079" y="2941223"/>
            <a:ext cx="2362296" cy="1123880"/>
          </a:xfrm>
          <a:prstGeom prst="rect">
            <a:avLst/>
          </a:prstGeom>
          <a:noFill/>
          <a:ln w="9525">
            <a:noFill/>
            <a:miter lim="800000"/>
            <a:headEnd/>
            <a:tailEnd/>
          </a:ln>
        </p:spPr>
      </p:pic>
      <p:sp>
        <p:nvSpPr>
          <p:cNvPr id="11" name="TextBox 10"/>
          <p:cNvSpPr txBox="1"/>
          <p:nvPr/>
        </p:nvSpPr>
        <p:spPr>
          <a:xfrm>
            <a:off x="318052" y="2425151"/>
            <a:ext cx="7884594" cy="523220"/>
          </a:xfrm>
          <a:prstGeom prst="rect">
            <a:avLst/>
          </a:prstGeom>
          <a:noFill/>
        </p:spPr>
        <p:txBody>
          <a:bodyPr wrap="none" lIns="91420" tIns="45711" rIns="91420" bIns="45711" rtlCol="0">
            <a:spAutoFit/>
          </a:bodyPr>
          <a:lstStyle/>
          <a:p>
            <a:r>
              <a:rPr lang="en-US" sz="2800" dirty="0" smtClean="0"/>
              <a:t>At the max shear angle (45° off from principal angle),</a:t>
            </a:r>
          </a:p>
        </p:txBody>
      </p:sp>
      <p:sp>
        <p:nvSpPr>
          <p:cNvPr id="12" name="TextBox 11"/>
          <p:cNvSpPr txBox="1"/>
          <p:nvPr/>
        </p:nvSpPr>
        <p:spPr>
          <a:xfrm>
            <a:off x="4168589" y="3307978"/>
            <a:ext cx="559769" cy="523220"/>
          </a:xfrm>
          <a:prstGeom prst="rect">
            <a:avLst/>
          </a:prstGeom>
          <a:noFill/>
        </p:spPr>
        <p:txBody>
          <a:bodyPr wrap="none" rtlCol="0">
            <a:spAutoFit/>
          </a:bodyPr>
          <a:lstStyle/>
          <a:p>
            <a:r>
              <a:rPr lang="en-US" sz="2800" dirty="0" smtClean="0"/>
              <a:t>=R</a:t>
            </a:r>
          </a:p>
        </p:txBody>
      </p:sp>
      <p:sp>
        <p:nvSpPr>
          <p:cNvPr id="13" name="TextBox 12"/>
          <p:cNvSpPr txBox="1"/>
          <p:nvPr/>
        </p:nvSpPr>
        <p:spPr>
          <a:xfrm>
            <a:off x="7736527" y="3272120"/>
            <a:ext cx="554960" cy="523220"/>
          </a:xfrm>
          <a:prstGeom prst="rect">
            <a:avLst/>
          </a:prstGeom>
          <a:noFill/>
        </p:spPr>
        <p:txBody>
          <a:bodyPr wrap="none" rtlCol="0">
            <a:spAutoFit/>
          </a:bodyPr>
          <a:lstStyle/>
          <a:p>
            <a:r>
              <a:rPr lang="en-US" sz="2800" dirty="0" smtClean="0"/>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wipe(up)">
                                      <p:cBhvr>
                                        <p:cTn id="12" dur="500"/>
                                        <p:tgtEl>
                                          <p:spTgt spid="3481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34820"/>
                                        </p:tgtEl>
                                        <p:attrNameLst>
                                          <p:attrName>style.visibility</p:attrName>
                                        </p:attrNameLst>
                                      </p:cBhvr>
                                      <p:to>
                                        <p:strVal val="visible"/>
                                      </p:to>
                                    </p:set>
                                    <p:anim calcmode="lin" valueType="num">
                                      <p:cBhvr>
                                        <p:cTn id="17" dur="2000" fill="hold"/>
                                        <p:tgtEl>
                                          <p:spTgt spid="34820"/>
                                        </p:tgtEl>
                                        <p:attrNameLst>
                                          <p:attrName>ppt_w</p:attrName>
                                        </p:attrNameLst>
                                      </p:cBhvr>
                                      <p:tavLst>
                                        <p:tav tm="0">
                                          <p:val>
                                            <p:fltVal val="0"/>
                                          </p:val>
                                        </p:tav>
                                        <p:tav tm="100000">
                                          <p:val>
                                            <p:strVal val="#ppt_w"/>
                                          </p:val>
                                        </p:tav>
                                      </p:tavLst>
                                    </p:anim>
                                    <p:anim calcmode="lin" valueType="num">
                                      <p:cBhvr>
                                        <p:cTn id="18" dur="2000" fill="hold"/>
                                        <p:tgtEl>
                                          <p:spTgt spid="34820"/>
                                        </p:tgtEl>
                                        <p:attrNameLst>
                                          <p:attrName>ppt_h</p:attrName>
                                        </p:attrNameLst>
                                      </p:cBhvr>
                                      <p:tavLst>
                                        <p:tav tm="0">
                                          <p:val>
                                            <p:fltVal val="0"/>
                                          </p:val>
                                        </p:tav>
                                        <p:tav tm="100000">
                                          <p:val>
                                            <p:strVal val="#ppt_h"/>
                                          </p:val>
                                        </p:tav>
                                      </p:tavLst>
                                    </p:anim>
                                    <p:animEffect transition="in" filter="fade">
                                      <p:cBhvr>
                                        <p:cTn id="19" dur="2000"/>
                                        <p:tgtEl>
                                          <p:spTgt spid="348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34821"/>
                                        </p:tgtEl>
                                        <p:attrNameLst>
                                          <p:attrName>style.visibility</p:attrName>
                                        </p:attrNameLst>
                                      </p:cBhvr>
                                      <p:to>
                                        <p:strVal val="visible"/>
                                      </p:to>
                                    </p:set>
                                    <p:animEffect transition="in" filter="wipe(up)">
                                      <p:cBhvr>
                                        <p:cTn id="29" dur="500"/>
                                        <p:tgtEl>
                                          <p:spTgt spid="34821"/>
                                        </p:tgtEl>
                                      </p:cBhvr>
                                    </p:animEffect>
                                  </p:childTnLst>
                                </p:cTn>
                              </p:par>
                              <p:par>
                                <p:cTn id="30" presetID="22" presetClass="entr" presetSubtype="1" fill="hold" nodeType="withEffect">
                                  <p:stCondLst>
                                    <p:cond delay="0"/>
                                  </p:stCondLst>
                                  <p:childTnLst>
                                    <p:set>
                                      <p:cBhvr>
                                        <p:cTn id="31" dur="1" fill="hold">
                                          <p:stCondLst>
                                            <p:cond delay="0"/>
                                          </p:stCondLst>
                                        </p:cTn>
                                        <p:tgtEl>
                                          <p:spTgt spid="34822"/>
                                        </p:tgtEl>
                                        <p:attrNameLst>
                                          <p:attrName>style.visibility</p:attrName>
                                        </p:attrNameLst>
                                      </p:cBhvr>
                                      <p:to>
                                        <p:strVal val="visible"/>
                                      </p:to>
                                    </p:set>
                                    <p:animEffect transition="in" filter="wipe(up)">
                                      <p:cBhvr>
                                        <p:cTn id="32" dur="500"/>
                                        <p:tgtEl>
                                          <p:spTgt spid="348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31</a:t>
            </a:fld>
            <a:endParaRPr lang="en-US" dirty="0"/>
          </a:p>
        </p:txBody>
      </p:sp>
      <p:pic>
        <p:nvPicPr>
          <p:cNvPr id="35842" name="Picture 2"/>
          <p:cNvPicPr>
            <a:picLocks noChangeAspect="1" noChangeArrowheads="1"/>
          </p:cNvPicPr>
          <p:nvPr/>
        </p:nvPicPr>
        <p:blipFill>
          <a:blip r:embed="rId2" cstate="print"/>
          <a:srcRect/>
          <a:stretch>
            <a:fillRect/>
          </a:stretch>
        </p:blipFill>
        <p:spPr bwMode="auto">
          <a:xfrm>
            <a:off x="3197986" y="805896"/>
            <a:ext cx="2870681" cy="2255355"/>
          </a:xfrm>
          <a:prstGeom prst="rect">
            <a:avLst/>
          </a:prstGeom>
          <a:noFill/>
          <a:ln w="9525">
            <a:noFill/>
            <a:miter lim="800000"/>
            <a:headEnd/>
            <a:tailEnd/>
          </a:ln>
        </p:spPr>
      </p:pic>
      <p:pic>
        <p:nvPicPr>
          <p:cNvPr id="35843" name="Picture 3"/>
          <p:cNvPicPr>
            <a:picLocks noChangeAspect="1" noChangeArrowheads="1"/>
          </p:cNvPicPr>
          <p:nvPr/>
        </p:nvPicPr>
        <p:blipFill>
          <a:blip r:embed="rId3" cstate="print"/>
          <a:srcRect/>
          <a:stretch>
            <a:fillRect/>
          </a:stretch>
        </p:blipFill>
        <p:spPr bwMode="auto">
          <a:xfrm>
            <a:off x="2" y="843720"/>
            <a:ext cx="2733261" cy="2262262"/>
          </a:xfrm>
          <a:prstGeom prst="rect">
            <a:avLst/>
          </a:prstGeom>
          <a:noFill/>
          <a:ln w="9525">
            <a:noFill/>
            <a:miter lim="800000"/>
            <a:headEnd/>
            <a:tailEnd/>
          </a:ln>
        </p:spPr>
      </p:pic>
      <p:pic>
        <p:nvPicPr>
          <p:cNvPr id="35844" name="Picture 4"/>
          <p:cNvPicPr>
            <a:picLocks noChangeAspect="1" noChangeArrowheads="1"/>
          </p:cNvPicPr>
          <p:nvPr/>
        </p:nvPicPr>
        <p:blipFill>
          <a:blip r:embed="rId4" cstate="print"/>
          <a:srcRect/>
          <a:stretch>
            <a:fillRect/>
          </a:stretch>
        </p:blipFill>
        <p:spPr bwMode="auto">
          <a:xfrm>
            <a:off x="6440764" y="1324665"/>
            <a:ext cx="2269362" cy="1895612"/>
          </a:xfrm>
          <a:prstGeom prst="rect">
            <a:avLst/>
          </a:prstGeom>
          <a:noFill/>
          <a:ln w="9525">
            <a:noFill/>
            <a:miter lim="800000"/>
            <a:headEnd/>
            <a:tailEnd/>
          </a:ln>
        </p:spPr>
      </p:pic>
      <p:sp>
        <p:nvSpPr>
          <p:cNvPr id="7" name="TextBox 6"/>
          <p:cNvSpPr txBox="1"/>
          <p:nvPr/>
        </p:nvSpPr>
        <p:spPr>
          <a:xfrm>
            <a:off x="198784" y="3150701"/>
            <a:ext cx="1938131" cy="954107"/>
          </a:xfrm>
          <a:prstGeom prst="rect">
            <a:avLst/>
          </a:prstGeom>
          <a:noFill/>
        </p:spPr>
        <p:txBody>
          <a:bodyPr wrap="square" lIns="91420" tIns="45711" rIns="91420" bIns="45711" rtlCol="0">
            <a:spAutoFit/>
          </a:bodyPr>
          <a:lstStyle/>
          <a:p>
            <a:r>
              <a:rPr lang="en-US" sz="2800" dirty="0" smtClean="0"/>
              <a:t>Laboratory orientation</a:t>
            </a:r>
          </a:p>
        </p:txBody>
      </p:sp>
      <p:sp>
        <p:nvSpPr>
          <p:cNvPr id="8" name="TextBox 7"/>
          <p:cNvSpPr txBox="1"/>
          <p:nvPr/>
        </p:nvSpPr>
        <p:spPr>
          <a:xfrm>
            <a:off x="2855843" y="2985048"/>
            <a:ext cx="3008244" cy="830997"/>
          </a:xfrm>
          <a:prstGeom prst="rect">
            <a:avLst/>
          </a:prstGeom>
          <a:noFill/>
        </p:spPr>
        <p:txBody>
          <a:bodyPr wrap="square" lIns="91420" tIns="45711" rIns="91420" bIns="45711" rtlCol="0">
            <a:spAutoFit/>
          </a:bodyPr>
          <a:lstStyle/>
          <a:p>
            <a:r>
              <a:rPr lang="en-US" sz="2400" dirty="0" smtClean="0"/>
              <a:t>Principal (max normal stress) orientation</a:t>
            </a:r>
          </a:p>
        </p:txBody>
      </p:sp>
      <p:sp>
        <p:nvSpPr>
          <p:cNvPr id="9" name="TextBox 8"/>
          <p:cNvSpPr txBox="1"/>
          <p:nvPr/>
        </p:nvSpPr>
        <p:spPr>
          <a:xfrm>
            <a:off x="6765237" y="3226900"/>
            <a:ext cx="1722783" cy="830997"/>
          </a:xfrm>
          <a:prstGeom prst="rect">
            <a:avLst/>
          </a:prstGeom>
          <a:noFill/>
        </p:spPr>
        <p:txBody>
          <a:bodyPr wrap="square" lIns="91420" tIns="45711" rIns="91420" bIns="45711" rtlCol="0">
            <a:spAutoFit/>
          </a:bodyPr>
          <a:lstStyle/>
          <a:p>
            <a:r>
              <a:rPr lang="en-US" sz="2400" dirty="0" smtClean="0"/>
              <a:t>Max shear orientation</a:t>
            </a:r>
          </a:p>
        </p:txBody>
      </p:sp>
      <p:sp>
        <p:nvSpPr>
          <p:cNvPr id="10" name="TextBox 9"/>
          <p:cNvSpPr txBox="1"/>
          <p:nvPr/>
        </p:nvSpPr>
        <p:spPr>
          <a:xfrm>
            <a:off x="347871" y="298176"/>
            <a:ext cx="8188267" cy="523220"/>
          </a:xfrm>
          <a:prstGeom prst="rect">
            <a:avLst/>
          </a:prstGeom>
          <a:noFill/>
        </p:spPr>
        <p:txBody>
          <a:bodyPr wrap="none" lIns="91420" tIns="45711" rIns="91420" bIns="45711" rtlCol="0">
            <a:spAutoFit/>
          </a:bodyPr>
          <a:lstStyle/>
          <a:p>
            <a:r>
              <a:rPr lang="en-US" sz="2800" dirty="0" smtClean="0">
                <a:solidFill>
                  <a:srgbClr val="C00000"/>
                </a:solidFill>
              </a:rPr>
              <a:t>The *same* stress state as seen by different observers.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7010400" y="6356350"/>
            <a:ext cx="2133600" cy="365125"/>
          </a:xfrm>
        </p:spPr>
        <p:txBody>
          <a:bodyPr/>
          <a:lstStyle/>
          <a:p>
            <a:fld id="{83F8FACB-BFF3-4379-AB87-76389448554C}" type="slidenum">
              <a:rPr lang="en-US" smtClean="0"/>
              <a:pPr/>
              <a:t>32</a:t>
            </a:fld>
            <a:endParaRPr lang="en-US" dirty="0"/>
          </a:p>
        </p:txBody>
      </p:sp>
      <p:pic>
        <p:nvPicPr>
          <p:cNvPr id="6" name="Picture 5" descr="21a-3_Beer&amp;Johnston_6th_7-27.png"/>
          <p:cNvPicPr>
            <a:picLocks noChangeAspect="1"/>
          </p:cNvPicPr>
          <p:nvPr/>
        </p:nvPicPr>
        <p:blipFill>
          <a:blip r:embed="rId2" cstate="print"/>
          <a:stretch>
            <a:fillRect/>
          </a:stretch>
        </p:blipFill>
        <p:spPr>
          <a:xfrm>
            <a:off x="268343" y="1133855"/>
            <a:ext cx="6139418" cy="3383281"/>
          </a:xfrm>
          <a:prstGeom prst="rect">
            <a:avLst/>
          </a:prstGeom>
        </p:spPr>
      </p:pic>
      <p:pic>
        <p:nvPicPr>
          <p:cNvPr id="7" name="Picture 5"/>
          <p:cNvPicPr>
            <a:picLocks noChangeAspect="1" noChangeArrowheads="1"/>
          </p:cNvPicPr>
          <p:nvPr/>
        </p:nvPicPr>
        <p:blipFill>
          <a:blip r:embed="rId3" cstate="print"/>
          <a:srcRect/>
          <a:stretch>
            <a:fillRect/>
          </a:stretch>
        </p:blipFill>
        <p:spPr bwMode="auto">
          <a:xfrm>
            <a:off x="2547659" y="5146161"/>
            <a:ext cx="2070061" cy="594169"/>
          </a:xfrm>
          <a:prstGeom prst="rect">
            <a:avLst/>
          </a:prstGeom>
          <a:noFill/>
          <a:ln w="9525">
            <a:noFill/>
            <a:miter lim="800000"/>
            <a:headEnd/>
            <a:tailEnd/>
          </a:ln>
        </p:spPr>
      </p:pic>
      <p:sp>
        <p:nvSpPr>
          <p:cNvPr id="8" name="TextBox 7"/>
          <p:cNvSpPr txBox="1"/>
          <p:nvPr/>
        </p:nvSpPr>
        <p:spPr>
          <a:xfrm>
            <a:off x="2359152" y="4727448"/>
            <a:ext cx="3634008" cy="369332"/>
          </a:xfrm>
          <a:prstGeom prst="rect">
            <a:avLst/>
          </a:prstGeom>
          <a:noFill/>
        </p:spPr>
        <p:txBody>
          <a:bodyPr wrap="none" rtlCol="0">
            <a:spAutoFit/>
          </a:bodyPr>
          <a:lstStyle/>
          <a:p>
            <a:r>
              <a:rPr lang="en-US" dirty="0" smtClean="0">
                <a:solidFill>
                  <a:srgbClr val="FFFF00"/>
                </a:solidFill>
              </a:rPr>
              <a:t>Hint: recall result from previous slide</a:t>
            </a:r>
          </a:p>
        </p:txBody>
      </p:sp>
      <p:pic>
        <p:nvPicPr>
          <p:cNvPr id="9" name="Picture 6"/>
          <p:cNvPicPr>
            <a:picLocks noChangeAspect="1" noChangeArrowheads="1"/>
          </p:cNvPicPr>
          <p:nvPr/>
        </p:nvPicPr>
        <p:blipFill>
          <a:blip r:embed="rId4" cstate="print"/>
          <a:srcRect/>
          <a:stretch>
            <a:fillRect/>
          </a:stretch>
        </p:blipFill>
        <p:spPr bwMode="auto">
          <a:xfrm>
            <a:off x="5753271" y="5190647"/>
            <a:ext cx="1140583" cy="542641"/>
          </a:xfrm>
          <a:prstGeom prst="rect">
            <a:avLst/>
          </a:prstGeom>
          <a:noFill/>
          <a:ln w="9525">
            <a:noFill/>
            <a:miter lim="800000"/>
            <a:headEnd/>
            <a:tailEnd/>
          </a:ln>
        </p:spPr>
      </p:pic>
      <p:sp>
        <p:nvSpPr>
          <p:cNvPr id="10" name="TextBox 9"/>
          <p:cNvSpPr txBox="1"/>
          <p:nvPr/>
        </p:nvSpPr>
        <p:spPr>
          <a:xfrm>
            <a:off x="2414016" y="5903893"/>
            <a:ext cx="5643276" cy="954107"/>
          </a:xfrm>
          <a:prstGeom prst="rect">
            <a:avLst/>
          </a:prstGeom>
          <a:noFill/>
        </p:spPr>
        <p:txBody>
          <a:bodyPr wrap="none" rtlCol="0">
            <a:spAutoFit/>
          </a:bodyPr>
          <a:lstStyle/>
          <a:p>
            <a:r>
              <a:rPr lang="en-US" sz="2800" dirty="0" smtClean="0">
                <a:solidFill>
                  <a:srgbClr val="FFFF00"/>
                </a:solidFill>
              </a:rPr>
              <a:t>Also recall from farther back in slides,</a:t>
            </a:r>
          </a:p>
          <a:p>
            <a:r>
              <a:rPr lang="en-US" sz="2800" dirty="0" smtClean="0">
                <a:solidFill>
                  <a:srgbClr val="FFFF00"/>
                </a:solidFill>
              </a:rPr>
              <a:t>principal stresses= C±R</a:t>
            </a:r>
          </a:p>
        </p:txBody>
      </p:sp>
      <p:sp>
        <p:nvSpPr>
          <p:cNvPr id="11" name="TextBox 10"/>
          <p:cNvSpPr txBox="1"/>
          <p:nvPr/>
        </p:nvSpPr>
        <p:spPr>
          <a:xfrm>
            <a:off x="4589213" y="5164210"/>
            <a:ext cx="559769" cy="523220"/>
          </a:xfrm>
          <a:prstGeom prst="rect">
            <a:avLst/>
          </a:prstGeom>
          <a:noFill/>
        </p:spPr>
        <p:txBody>
          <a:bodyPr wrap="none" rtlCol="0">
            <a:spAutoFit/>
          </a:bodyPr>
          <a:lstStyle/>
          <a:p>
            <a:r>
              <a:rPr lang="en-US" sz="2800" dirty="0" smtClean="0">
                <a:solidFill>
                  <a:srgbClr val="FFFF00"/>
                </a:solidFill>
              </a:rPr>
              <a:t>=R</a:t>
            </a:r>
          </a:p>
        </p:txBody>
      </p:sp>
      <p:sp>
        <p:nvSpPr>
          <p:cNvPr id="12" name="TextBox 11"/>
          <p:cNvSpPr txBox="1"/>
          <p:nvPr/>
        </p:nvSpPr>
        <p:spPr>
          <a:xfrm>
            <a:off x="6904423" y="5174072"/>
            <a:ext cx="554960" cy="523220"/>
          </a:xfrm>
          <a:prstGeom prst="rect">
            <a:avLst/>
          </a:prstGeom>
          <a:noFill/>
        </p:spPr>
        <p:txBody>
          <a:bodyPr wrap="none" rtlCol="0">
            <a:spAutoFit/>
          </a:bodyPr>
          <a:lstStyle/>
          <a:p>
            <a:r>
              <a:rPr lang="en-US" sz="2800" dirty="0" smtClean="0">
                <a:solidFill>
                  <a:srgbClr val="FFFF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Mohr’s Circle</a:t>
            </a:r>
            <a:endParaRPr lang="en-US" dirty="0"/>
          </a:p>
        </p:txBody>
      </p:sp>
      <p:sp>
        <p:nvSpPr>
          <p:cNvPr id="3" name="Text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2"/>
          </p:nvPr>
        </p:nvSpPr>
        <p:spPr/>
        <p:txBody>
          <a:bodyPr/>
          <a:lstStyle/>
          <a:p>
            <a:fld id="{83F8FACB-BFF3-4379-AB87-76389448554C}" type="slidenum">
              <a:rPr lang="en-US" smtClean="0"/>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gnConventionForTensorsAndMohrCircle.png"/>
          <p:cNvPicPr>
            <a:picLocks noChangeAspect="1"/>
          </p:cNvPicPr>
          <p:nvPr/>
        </p:nvPicPr>
        <p:blipFill>
          <a:blip r:embed="rId2" cstate="print"/>
          <a:stretch>
            <a:fillRect/>
          </a:stretch>
        </p:blipFill>
        <p:spPr>
          <a:xfrm>
            <a:off x="1335024" y="565462"/>
            <a:ext cx="6591932" cy="3365209"/>
          </a:xfrm>
          <a:prstGeom prst="rect">
            <a:avLst/>
          </a:prstGeom>
        </p:spPr>
      </p:pic>
      <p:sp>
        <p:nvSpPr>
          <p:cNvPr id="3" name="Title 2"/>
          <p:cNvSpPr>
            <a:spLocks noGrp="1"/>
          </p:cNvSpPr>
          <p:nvPr>
            <p:ph type="title"/>
          </p:nvPr>
        </p:nvSpPr>
        <p:spPr/>
        <p:txBody>
          <a:bodyPr>
            <a:normAutofit fontScale="90000"/>
          </a:bodyPr>
          <a:lstStyle/>
          <a:p>
            <a:r>
              <a:rPr lang="en-US" dirty="0" smtClean="0"/>
              <a:t>Two different sign conventions</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3" cstate="print"/>
          <a:srcRect/>
          <a:stretch>
            <a:fillRect/>
          </a:stretch>
        </p:blipFill>
        <p:spPr bwMode="auto">
          <a:xfrm>
            <a:off x="1036800" y="1605769"/>
            <a:ext cx="3939840" cy="3349792"/>
          </a:xfrm>
          <a:prstGeom prst="rect">
            <a:avLst/>
          </a:prstGeom>
          <a:noFill/>
          <a:ln w="9525">
            <a:noFill/>
            <a:round/>
            <a:headEnd/>
            <a:tailEnd/>
          </a:ln>
        </p:spPr>
      </p:pic>
      <p:pic>
        <p:nvPicPr>
          <p:cNvPr id="4099" name="Picture 2"/>
          <p:cNvPicPr>
            <a:picLocks noChangeAspect="1" noChangeArrowheads="1"/>
          </p:cNvPicPr>
          <p:nvPr/>
        </p:nvPicPr>
        <p:blipFill>
          <a:blip r:embed="rId4" cstate="print"/>
          <a:srcRect/>
          <a:stretch>
            <a:fillRect/>
          </a:stretch>
        </p:blipFill>
        <p:spPr bwMode="auto">
          <a:xfrm>
            <a:off x="0" y="4630984"/>
            <a:ext cx="1625600" cy="2112063"/>
          </a:xfrm>
          <a:prstGeom prst="rect">
            <a:avLst/>
          </a:prstGeom>
          <a:noFill/>
          <a:ln w="9525">
            <a:noFill/>
            <a:round/>
            <a:headEnd/>
            <a:tailEnd/>
          </a:ln>
        </p:spPr>
      </p:pic>
      <p:sp>
        <p:nvSpPr>
          <p:cNvPr id="4100" name="Text Box 3"/>
          <p:cNvSpPr txBox="1">
            <a:spLocks noChangeArrowheads="1"/>
          </p:cNvSpPr>
          <p:nvPr/>
        </p:nvSpPr>
        <p:spPr bwMode="auto">
          <a:xfrm>
            <a:off x="0" y="414765"/>
            <a:ext cx="9144000" cy="545818"/>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a:solidFill>
                  <a:srgbClr val="000000"/>
                </a:solidFill>
              </a:rPr>
              <a:t>General Element in </a:t>
            </a:r>
            <a:r>
              <a:rPr lang="en-US" sz="3300" dirty="0" smtClean="0">
                <a:solidFill>
                  <a:srgbClr val="000000"/>
                </a:solidFill>
              </a:rPr>
              <a:t>Planar </a:t>
            </a:r>
            <a:r>
              <a:rPr lang="en-US" sz="3300" dirty="0">
                <a:solidFill>
                  <a:srgbClr val="000000"/>
                </a:solidFill>
              </a:rPr>
              <a:t>Stress</a:t>
            </a:r>
          </a:p>
        </p:txBody>
      </p:sp>
      <p:pic>
        <p:nvPicPr>
          <p:cNvPr id="4101" name="Picture 4"/>
          <p:cNvPicPr>
            <a:picLocks noChangeAspect="1" noChangeArrowheads="1"/>
          </p:cNvPicPr>
          <p:nvPr/>
        </p:nvPicPr>
        <p:blipFill>
          <a:blip r:embed="rId5" cstate="print"/>
          <a:srcRect/>
          <a:stretch>
            <a:fillRect/>
          </a:stretch>
        </p:blipFill>
        <p:spPr bwMode="auto">
          <a:xfrm>
            <a:off x="5663521" y="1896679"/>
            <a:ext cx="2466720" cy="1421429"/>
          </a:xfrm>
          <a:prstGeom prst="rect">
            <a:avLst/>
          </a:prstGeom>
          <a:noFill/>
          <a:ln w="9525">
            <a:noFill/>
            <a:round/>
            <a:headEnd/>
            <a:tailEnd/>
          </a:ln>
        </p:spPr>
      </p:pic>
      <p:pic>
        <p:nvPicPr>
          <p:cNvPr id="4102" name="Picture 5"/>
          <p:cNvPicPr>
            <a:picLocks noChangeAspect="1" noChangeArrowheads="1"/>
          </p:cNvPicPr>
          <p:nvPr/>
        </p:nvPicPr>
        <p:blipFill>
          <a:blip r:embed="rId6" cstate="print"/>
          <a:srcRect/>
          <a:stretch>
            <a:fillRect/>
          </a:stretch>
        </p:blipFill>
        <p:spPr bwMode="auto">
          <a:xfrm>
            <a:off x="5806082" y="3875448"/>
            <a:ext cx="2521440" cy="1723861"/>
          </a:xfrm>
          <a:prstGeom prst="rect">
            <a:avLst/>
          </a:prstGeom>
          <a:noFill/>
          <a:ln w="9525">
            <a:noFill/>
            <a:round/>
            <a:headEnd/>
            <a:tailEnd/>
          </a:ln>
        </p:spPr>
      </p:pic>
      <p:sp>
        <p:nvSpPr>
          <p:cNvPr id="7" name="Rectangle 6"/>
          <p:cNvSpPr/>
          <p:nvPr/>
        </p:nvSpPr>
        <p:spPr>
          <a:xfrm>
            <a:off x="2313432" y="2606040"/>
            <a:ext cx="1353312" cy="1335024"/>
          </a:xfrm>
          <a:prstGeom prst="rect">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5784850" y="2854325"/>
            <a:ext cx="1063625" cy="358775"/>
          </a:xfrm>
          <a:custGeom>
            <a:avLst/>
            <a:gdLst>
              <a:gd name="connsiteX0" fmla="*/ 0 w 1063625"/>
              <a:gd name="connsiteY0" fmla="*/ 330200 h 358775"/>
              <a:gd name="connsiteX1" fmla="*/ 6350 w 1063625"/>
              <a:gd name="connsiteY1" fmla="*/ 0 h 358775"/>
              <a:gd name="connsiteX2" fmla="*/ 1054100 w 1063625"/>
              <a:gd name="connsiteY2" fmla="*/ 3175 h 358775"/>
              <a:gd name="connsiteX3" fmla="*/ 1063625 w 1063625"/>
              <a:gd name="connsiteY3" fmla="*/ 358775 h 358775"/>
            </a:gdLst>
            <a:ahLst/>
            <a:cxnLst>
              <a:cxn ang="0">
                <a:pos x="connsiteX0" y="connsiteY0"/>
              </a:cxn>
              <a:cxn ang="0">
                <a:pos x="connsiteX1" y="connsiteY1"/>
              </a:cxn>
              <a:cxn ang="0">
                <a:pos x="connsiteX2" y="connsiteY2"/>
              </a:cxn>
              <a:cxn ang="0">
                <a:pos x="connsiteX3" y="connsiteY3"/>
              </a:cxn>
            </a:cxnLst>
            <a:rect l="l" t="t" r="r" b="b"/>
            <a:pathLst>
              <a:path w="1063625" h="358775">
                <a:moveTo>
                  <a:pt x="0" y="330200"/>
                </a:moveTo>
                <a:lnTo>
                  <a:pt x="6350" y="0"/>
                </a:lnTo>
                <a:lnTo>
                  <a:pt x="1054100" y="3175"/>
                </a:lnTo>
                <a:lnTo>
                  <a:pt x="1063625" y="358775"/>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Freeform 8"/>
          <p:cNvSpPr/>
          <p:nvPr/>
        </p:nvSpPr>
        <p:spPr>
          <a:xfrm>
            <a:off x="5943600" y="4159250"/>
            <a:ext cx="422275" cy="1282700"/>
          </a:xfrm>
          <a:custGeom>
            <a:avLst/>
            <a:gdLst>
              <a:gd name="connsiteX0" fmla="*/ 12700 w 422275"/>
              <a:gd name="connsiteY0" fmla="*/ 0 h 1282700"/>
              <a:gd name="connsiteX1" fmla="*/ 422275 w 422275"/>
              <a:gd name="connsiteY1" fmla="*/ 3175 h 1282700"/>
              <a:gd name="connsiteX2" fmla="*/ 422275 w 422275"/>
              <a:gd name="connsiteY2" fmla="*/ 1282700 h 1282700"/>
              <a:gd name="connsiteX3" fmla="*/ 0 w 422275"/>
              <a:gd name="connsiteY3" fmla="*/ 1282700 h 1282700"/>
            </a:gdLst>
            <a:ahLst/>
            <a:cxnLst>
              <a:cxn ang="0">
                <a:pos x="connsiteX0" y="connsiteY0"/>
              </a:cxn>
              <a:cxn ang="0">
                <a:pos x="connsiteX1" y="connsiteY1"/>
              </a:cxn>
              <a:cxn ang="0">
                <a:pos x="connsiteX2" y="connsiteY2"/>
              </a:cxn>
              <a:cxn ang="0">
                <a:pos x="connsiteX3" y="connsiteY3"/>
              </a:cxn>
            </a:cxnLst>
            <a:rect l="l" t="t" r="r" b="b"/>
            <a:pathLst>
              <a:path w="422275" h="1282700">
                <a:moveTo>
                  <a:pt x="12700" y="0"/>
                </a:moveTo>
                <a:lnTo>
                  <a:pt x="422275" y="3175"/>
                </a:lnTo>
                <a:lnTo>
                  <a:pt x="422275" y="1282700"/>
                </a:lnTo>
                <a:lnTo>
                  <a:pt x="0" y="1282700"/>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0" y="414765"/>
            <a:ext cx="9144000" cy="545818"/>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smtClean="0">
                <a:solidFill>
                  <a:srgbClr val="000000"/>
                </a:solidFill>
              </a:rPr>
              <a:t>Recall: stresses seen by a rotated observer</a:t>
            </a:r>
            <a:endParaRPr lang="en-US" sz="3300" dirty="0">
              <a:solidFill>
                <a:srgbClr val="000000"/>
              </a:solidFill>
            </a:endParaRPr>
          </a:p>
        </p:txBody>
      </p:sp>
      <p:pic>
        <p:nvPicPr>
          <p:cNvPr id="5123" name="Picture 2"/>
          <p:cNvPicPr>
            <a:picLocks noChangeAspect="1" noChangeArrowheads="1"/>
          </p:cNvPicPr>
          <p:nvPr/>
        </p:nvPicPr>
        <p:blipFill>
          <a:blip r:embed="rId3" cstate="print"/>
          <a:srcRect/>
          <a:stretch>
            <a:fillRect/>
          </a:stretch>
        </p:blipFill>
        <p:spPr bwMode="auto">
          <a:xfrm>
            <a:off x="2695680" y="1526560"/>
            <a:ext cx="3900960" cy="2621075"/>
          </a:xfrm>
          <a:prstGeom prst="rect">
            <a:avLst/>
          </a:prstGeom>
          <a:noFill/>
          <a:ln w="9525">
            <a:noFill/>
            <a:round/>
            <a:headEnd/>
            <a:tailEnd/>
          </a:ln>
        </p:spPr>
      </p:pic>
      <p:pic>
        <p:nvPicPr>
          <p:cNvPr id="5124" name="Picture 3"/>
          <p:cNvPicPr>
            <a:picLocks noChangeAspect="1" noChangeArrowheads="1"/>
          </p:cNvPicPr>
          <p:nvPr/>
        </p:nvPicPr>
        <p:blipFill>
          <a:blip r:embed="rId4" cstate="print"/>
          <a:srcRect/>
          <a:stretch>
            <a:fillRect/>
          </a:stretch>
        </p:blipFill>
        <p:spPr bwMode="auto">
          <a:xfrm>
            <a:off x="1123200" y="4615685"/>
            <a:ext cx="6756480" cy="708554"/>
          </a:xfrm>
          <a:prstGeom prst="rect">
            <a:avLst/>
          </a:prstGeom>
          <a:noFill/>
          <a:ln w="9525">
            <a:noFill/>
            <a:round/>
            <a:headEnd/>
            <a:tailEnd/>
          </a:ln>
        </p:spPr>
      </p:pic>
      <p:pic>
        <p:nvPicPr>
          <p:cNvPr id="5125" name="Picture 4"/>
          <p:cNvPicPr>
            <a:picLocks noChangeAspect="1" noChangeArrowheads="1"/>
          </p:cNvPicPr>
          <p:nvPr/>
        </p:nvPicPr>
        <p:blipFill>
          <a:blip r:embed="rId5" cstate="print"/>
          <a:srcRect/>
          <a:stretch>
            <a:fillRect/>
          </a:stretch>
        </p:blipFill>
        <p:spPr bwMode="auto">
          <a:xfrm>
            <a:off x="1908000" y="5652594"/>
            <a:ext cx="5512320" cy="648068"/>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7" name="Picture 2"/>
          <p:cNvPicPr>
            <a:picLocks noChangeAspect="1" noChangeArrowheads="1"/>
          </p:cNvPicPr>
          <p:nvPr/>
        </p:nvPicPr>
        <p:blipFill>
          <a:blip r:embed="rId3" cstate="print"/>
          <a:srcRect/>
          <a:stretch>
            <a:fillRect/>
          </a:stretch>
        </p:blipFill>
        <p:spPr bwMode="auto">
          <a:xfrm>
            <a:off x="2695680" y="1232770"/>
            <a:ext cx="3900960" cy="2621075"/>
          </a:xfrm>
          <a:prstGeom prst="rect">
            <a:avLst/>
          </a:prstGeom>
          <a:noFill/>
          <a:ln w="9525">
            <a:noFill/>
            <a:round/>
            <a:headEnd/>
            <a:tailEnd/>
          </a:ln>
        </p:spPr>
      </p:pic>
      <p:pic>
        <p:nvPicPr>
          <p:cNvPr id="6148" name="Picture 3"/>
          <p:cNvPicPr>
            <a:picLocks noChangeAspect="1" noChangeArrowheads="1"/>
          </p:cNvPicPr>
          <p:nvPr/>
        </p:nvPicPr>
        <p:blipFill>
          <a:blip r:embed="rId4" cstate="print"/>
          <a:srcRect/>
          <a:stretch>
            <a:fillRect/>
          </a:stretch>
        </p:blipFill>
        <p:spPr bwMode="auto">
          <a:xfrm>
            <a:off x="2920320" y="4225405"/>
            <a:ext cx="3507840" cy="751759"/>
          </a:xfrm>
          <a:prstGeom prst="rect">
            <a:avLst/>
          </a:prstGeom>
          <a:noFill/>
          <a:ln w="9525">
            <a:noFill/>
            <a:round/>
            <a:headEnd/>
            <a:tailEnd/>
          </a:ln>
        </p:spPr>
      </p:pic>
      <p:pic>
        <p:nvPicPr>
          <p:cNvPr id="6149" name="Picture 4"/>
          <p:cNvPicPr>
            <a:picLocks noChangeAspect="1" noChangeArrowheads="1"/>
          </p:cNvPicPr>
          <p:nvPr/>
        </p:nvPicPr>
        <p:blipFill>
          <a:blip r:embed="rId5" cstate="print"/>
          <a:srcRect/>
          <a:stretch>
            <a:fillRect/>
          </a:stretch>
        </p:blipFill>
        <p:spPr bwMode="auto">
          <a:xfrm>
            <a:off x="1823040" y="5184546"/>
            <a:ext cx="6056640" cy="1080113"/>
          </a:xfrm>
          <a:prstGeom prst="rect">
            <a:avLst/>
          </a:prstGeom>
          <a:noFill/>
          <a:ln w="9525">
            <a:noFill/>
            <a:round/>
            <a:headEnd/>
            <a:tailEnd/>
          </a:ln>
        </p:spPr>
      </p:pic>
      <p:sp>
        <p:nvSpPr>
          <p:cNvPr id="6146" name="Text Box 1"/>
          <p:cNvSpPr txBox="1">
            <a:spLocks noChangeArrowheads="1"/>
          </p:cNvSpPr>
          <p:nvPr/>
        </p:nvSpPr>
        <p:spPr bwMode="auto">
          <a:xfrm>
            <a:off x="0" y="0"/>
            <a:ext cx="9144000" cy="1210835"/>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smtClean="0">
                <a:solidFill>
                  <a:srgbClr val="000000"/>
                </a:solidFill>
              </a:rPr>
              <a:t>Recall: principal stresses are the normal stresses at the orientation where shear is zero</a:t>
            </a:r>
            <a:endParaRPr lang="en-US" sz="3300" dirty="0">
              <a:solidFill>
                <a:srgbClr val="000000"/>
              </a:solidFill>
            </a:endParaRPr>
          </a:p>
        </p:txBody>
      </p:sp>
      <p:sp>
        <p:nvSpPr>
          <p:cNvPr id="6" name="Rectangle 5"/>
          <p:cNvSpPr/>
          <p:nvPr/>
        </p:nvSpPr>
        <p:spPr>
          <a:xfrm rot="19789682">
            <a:off x="5089387" y="1743438"/>
            <a:ext cx="191250" cy="10953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p:cNvSpPr/>
          <p:nvPr/>
        </p:nvSpPr>
        <p:spPr>
          <a:xfrm rot="19834257">
            <a:off x="4058423" y="2102602"/>
            <a:ext cx="1022394" cy="1027196"/>
          </a:xfrm>
          <a:prstGeom prst="rect">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p:cNvSpPr/>
          <p:nvPr/>
        </p:nvSpPr>
        <p:spPr>
          <a:xfrm rot="19789682">
            <a:off x="3890414" y="2394613"/>
            <a:ext cx="204893" cy="10953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p:cNvSpPr/>
          <p:nvPr/>
        </p:nvSpPr>
        <p:spPr>
          <a:xfrm rot="3599205">
            <a:off x="4191404" y="1502898"/>
            <a:ext cx="86823" cy="10953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p:cNvSpPr/>
          <p:nvPr/>
        </p:nvSpPr>
        <p:spPr>
          <a:xfrm rot="3599205">
            <a:off x="4358741" y="1496777"/>
            <a:ext cx="459291" cy="344543"/>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p:cNvSpPr/>
          <p:nvPr/>
        </p:nvSpPr>
        <p:spPr>
          <a:xfrm rot="3599205">
            <a:off x="4801654" y="1549165"/>
            <a:ext cx="459291" cy="344543"/>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p:cNvSpPr/>
          <p:nvPr/>
        </p:nvSpPr>
        <p:spPr>
          <a:xfrm rot="19789682">
            <a:off x="3916358" y="3209398"/>
            <a:ext cx="313299" cy="432241"/>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rot="19789682">
            <a:off x="4478333" y="3299885"/>
            <a:ext cx="313299" cy="432241"/>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rot="3599205">
            <a:off x="4867679" y="2645898"/>
            <a:ext cx="86823" cy="10953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fontScale="90000"/>
          </a:bodyPr>
          <a:lstStyle/>
          <a:p>
            <a:r>
              <a:rPr lang="en-US" dirty="0" smtClean="0"/>
              <a:t>Sign conventions</a:t>
            </a:r>
            <a:endParaRPr lang="en-US" dirty="0"/>
          </a:p>
        </p:txBody>
      </p:sp>
      <p:sp>
        <p:nvSpPr>
          <p:cNvPr id="2" name="Slide Number Placeholder 1"/>
          <p:cNvSpPr>
            <a:spLocks noGrp="1"/>
          </p:cNvSpPr>
          <p:nvPr>
            <p:ph type="sldNum" sz="quarter" idx="12"/>
          </p:nvPr>
        </p:nvSpPr>
        <p:spPr/>
        <p:txBody>
          <a:bodyPr/>
          <a:lstStyle/>
          <a:p>
            <a:fld id="{83F8FACB-BFF3-4379-AB87-76389448554C}" type="slidenum">
              <a:rPr lang="en-US" smtClean="0"/>
              <a:pPr/>
              <a:t>38</a:t>
            </a:fld>
            <a:endParaRPr lang="en-US" dirty="0"/>
          </a:p>
        </p:txBody>
      </p:sp>
      <p:pic>
        <p:nvPicPr>
          <p:cNvPr id="40963" name="Picture 3"/>
          <p:cNvPicPr>
            <a:picLocks noChangeAspect="1" noChangeArrowheads="1"/>
          </p:cNvPicPr>
          <p:nvPr/>
        </p:nvPicPr>
        <p:blipFill>
          <a:blip r:embed="rId3" cstate="print"/>
          <a:srcRect/>
          <a:stretch>
            <a:fillRect/>
          </a:stretch>
        </p:blipFill>
        <p:spPr bwMode="auto">
          <a:xfrm>
            <a:off x="0" y="0"/>
            <a:ext cx="2771775" cy="2390775"/>
          </a:xfrm>
          <a:prstGeom prst="rect">
            <a:avLst/>
          </a:prstGeom>
          <a:noFill/>
          <a:ln w="9525">
            <a:noFill/>
            <a:miter lim="800000"/>
            <a:headEnd/>
            <a:tailEnd/>
          </a:ln>
        </p:spPr>
      </p:pic>
      <p:graphicFrame>
        <p:nvGraphicFramePr>
          <p:cNvPr id="34" name="Object 33"/>
          <p:cNvGraphicFramePr>
            <a:graphicFrameLocks noChangeAspect="1"/>
          </p:cNvGraphicFramePr>
          <p:nvPr/>
        </p:nvGraphicFramePr>
        <p:xfrm>
          <a:off x="76200" y="2424112"/>
          <a:ext cx="5627142" cy="1208087"/>
        </p:xfrm>
        <a:graphic>
          <a:graphicData uri="http://schemas.openxmlformats.org/presentationml/2006/ole">
            <mc:AlternateContent xmlns:mc="http://schemas.openxmlformats.org/markup-compatibility/2006">
              <mc:Choice xmlns:v="urn:schemas-microsoft-com:vml" Requires="v">
                <p:oleObj spid="_x0000_s40967" name="Equation" r:id="rId4" imgW="4495680" imgH="965160" progId="Equation.DSMT4">
                  <p:embed/>
                </p:oleObj>
              </mc:Choice>
              <mc:Fallback>
                <p:oleObj name="Equation" r:id="rId4" imgW="4495680" imgH="96516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2424112"/>
                        <a:ext cx="5627142" cy="1208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Rectangle 34"/>
          <p:cNvSpPr/>
          <p:nvPr/>
        </p:nvSpPr>
        <p:spPr>
          <a:xfrm rot="20591291">
            <a:off x="863599" y="914400"/>
            <a:ext cx="660400" cy="660400"/>
          </a:xfrm>
          <a:prstGeom prst="rect">
            <a:avLst/>
          </a:prstGeom>
          <a:solidFill>
            <a:schemeClr val="tx2">
              <a:lumMod val="50000"/>
              <a:alpha val="55000"/>
            </a:schemeClr>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7" name="Group 36"/>
          <p:cNvGrpSpPr/>
          <p:nvPr/>
        </p:nvGrpSpPr>
        <p:grpSpPr>
          <a:xfrm>
            <a:off x="6807201" y="248708"/>
            <a:ext cx="1905000" cy="1567783"/>
            <a:chOff x="6807201" y="248708"/>
            <a:chExt cx="1905000" cy="1567783"/>
          </a:xfrm>
        </p:grpSpPr>
        <p:pic>
          <p:nvPicPr>
            <p:cNvPr id="40962" name="Picture 2"/>
            <p:cNvPicPr>
              <a:picLocks noChangeAspect="1" noChangeArrowheads="1"/>
            </p:cNvPicPr>
            <p:nvPr/>
          </p:nvPicPr>
          <p:blipFill>
            <a:blip r:embed="rId6" cstate="print"/>
            <a:srcRect/>
            <a:stretch>
              <a:fillRect/>
            </a:stretch>
          </p:blipFill>
          <p:spPr bwMode="auto">
            <a:xfrm rot="20571900">
              <a:off x="6807201" y="248708"/>
              <a:ext cx="1905000" cy="1438275"/>
            </a:xfrm>
            <a:prstGeom prst="rect">
              <a:avLst/>
            </a:prstGeom>
            <a:noFill/>
            <a:ln w="9525">
              <a:noFill/>
              <a:miter lim="800000"/>
              <a:headEnd/>
              <a:tailEnd/>
            </a:ln>
          </p:spPr>
        </p:pic>
        <p:sp>
          <p:nvSpPr>
            <p:cNvPr id="36" name="Rectangle 35"/>
            <p:cNvSpPr/>
            <p:nvPr/>
          </p:nvSpPr>
          <p:spPr>
            <a:xfrm rot="20591291">
              <a:off x="6960014" y="545731"/>
              <a:ext cx="308940" cy="1270760"/>
            </a:xfrm>
            <a:prstGeom prst="rect">
              <a:avLst/>
            </a:prstGeom>
            <a:solidFill>
              <a:schemeClr val="tx2">
                <a:lumMod val="50000"/>
                <a:alpha val="5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8" name="TextBox 37"/>
          <p:cNvSpPr txBox="1"/>
          <p:nvPr/>
        </p:nvSpPr>
        <p:spPr>
          <a:xfrm>
            <a:off x="5842000" y="2057400"/>
            <a:ext cx="3302000" cy="1631216"/>
          </a:xfrm>
          <a:prstGeom prst="rect">
            <a:avLst/>
          </a:prstGeom>
          <a:solidFill>
            <a:srgbClr val="FFFF00"/>
          </a:solidFill>
        </p:spPr>
        <p:txBody>
          <a:bodyPr wrap="square" rtlCol="0">
            <a:spAutoFit/>
          </a:bodyPr>
          <a:lstStyle/>
          <a:p>
            <a:r>
              <a:rPr lang="en-US" sz="2000" dirty="0" smtClean="0"/>
              <a:t>Stresses on a cut plane follow a different convention. They are positive if pointing this way (normal tensile and shear tending to rotate clockwise) </a:t>
            </a:r>
          </a:p>
        </p:txBody>
      </p:sp>
      <p:pic>
        <p:nvPicPr>
          <p:cNvPr id="40965" name="Picture 5"/>
          <p:cNvPicPr>
            <a:picLocks noChangeAspect="1" noChangeArrowheads="1"/>
          </p:cNvPicPr>
          <p:nvPr/>
        </p:nvPicPr>
        <p:blipFill>
          <a:blip r:embed="rId7" cstate="print"/>
          <a:srcRect/>
          <a:stretch>
            <a:fillRect/>
          </a:stretch>
        </p:blipFill>
        <p:spPr bwMode="auto">
          <a:xfrm>
            <a:off x="3503867" y="495872"/>
            <a:ext cx="2428875" cy="1952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20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20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0965"/>
                                        </p:tgtEl>
                                        <p:attrNameLst>
                                          <p:attrName>style.visibility</p:attrName>
                                        </p:attrNameLst>
                                      </p:cBhvr>
                                      <p:to>
                                        <p:strVal val="visible"/>
                                      </p:to>
                                    </p:set>
                                    <p:animEffect transition="in" filter="fade">
                                      <p:cBhvr>
                                        <p:cTn id="25" dur="20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3F8FACB-BFF3-4379-AB87-76389448554C}" type="slidenum">
              <a:rPr lang="en-US" smtClean="0"/>
              <a:pPr/>
              <a:t>39</a:t>
            </a:fld>
            <a:endParaRPr lang="en-US" dirty="0"/>
          </a:p>
        </p:txBody>
      </p:sp>
      <p:pic>
        <p:nvPicPr>
          <p:cNvPr id="40963" name="Picture 3"/>
          <p:cNvPicPr>
            <a:picLocks noChangeAspect="1" noChangeArrowheads="1"/>
          </p:cNvPicPr>
          <p:nvPr/>
        </p:nvPicPr>
        <p:blipFill>
          <a:blip r:embed="rId3" cstate="print"/>
          <a:srcRect/>
          <a:stretch>
            <a:fillRect/>
          </a:stretch>
        </p:blipFill>
        <p:spPr bwMode="auto">
          <a:xfrm>
            <a:off x="215900" y="933450"/>
            <a:ext cx="2771775" cy="2390775"/>
          </a:xfrm>
          <a:prstGeom prst="rect">
            <a:avLst/>
          </a:prstGeom>
          <a:noFill/>
          <a:ln w="9525">
            <a:noFill/>
            <a:miter lim="800000"/>
            <a:headEnd/>
            <a:tailEnd/>
          </a:ln>
        </p:spPr>
      </p:pic>
      <p:sp>
        <p:nvSpPr>
          <p:cNvPr id="28" name="Title 27"/>
          <p:cNvSpPr>
            <a:spLocks noGrp="1"/>
          </p:cNvSpPr>
          <p:nvPr>
            <p:ph type="title"/>
          </p:nvPr>
        </p:nvSpPr>
        <p:spPr/>
        <p:txBody>
          <a:bodyPr>
            <a:normAutofit fontScale="90000"/>
          </a:bodyPr>
          <a:lstStyle/>
          <a:p>
            <a:r>
              <a:rPr lang="en-US" dirty="0" smtClean="0"/>
              <a:t>The “x face” (normal points in x-direction)</a:t>
            </a:r>
            <a:endParaRPr lang="en-US" dirty="0"/>
          </a:p>
        </p:txBody>
      </p:sp>
      <p:sp>
        <p:nvSpPr>
          <p:cNvPr id="11" name="Freeform 10"/>
          <p:cNvSpPr/>
          <p:nvPr/>
        </p:nvSpPr>
        <p:spPr>
          <a:xfrm>
            <a:off x="177800" y="539750"/>
            <a:ext cx="2806700" cy="2984500"/>
          </a:xfrm>
          <a:custGeom>
            <a:avLst/>
            <a:gdLst>
              <a:gd name="connsiteX0" fmla="*/ 2806700 w 2806700"/>
              <a:gd name="connsiteY0" fmla="*/ 279400 h 2984500"/>
              <a:gd name="connsiteX1" fmla="*/ 1409700 w 2806700"/>
              <a:gd name="connsiteY1" fmla="*/ 1104900 h 2984500"/>
              <a:gd name="connsiteX2" fmla="*/ 1314450 w 2806700"/>
              <a:gd name="connsiteY2" fmla="*/ 1327150 h 2984500"/>
              <a:gd name="connsiteX3" fmla="*/ 1384300 w 2806700"/>
              <a:gd name="connsiteY3" fmla="*/ 1447800 h 2984500"/>
              <a:gd name="connsiteX4" fmla="*/ 1403350 w 2806700"/>
              <a:gd name="connsiteY4" fmla="*/ 1612900 h 2984500"/>
              <a:gd name="connsiteX5" fmla="*/ 1473200 w 2806700"/>
              <a:gd name="connsiteY5" fmla="*/ 1797050 h 2984500"/>
              <a:gd name="connsiteX6" fmla="*/ 1422400 w 2806700"/>
              <a:gd name="connsiteY6" fmla="*/ 1873250 h 2984500"/>
              <a:gd name="connsiteX7" fmla="*/ 1384300 w 2806700"/>
              <a:gd name="connsiteY7" fmla="*/ 1993900 h 2984500"/>
              <a:gd name="connsiteX8" fmla="*/ 1422400 w 2806700"/>
              <a:gd name="connsiteY8" fmla="*/ 2089150 h 2984500"/>
              <a:gd name="connsiteX9" fmla="*/ 1651000 w 2806700"/>
              <a:gd name="connsiteY9" fmla="*/ 2266950 h 2984500"/>
              <a:gd name="connsiteX10" fmla="*/ 1524000 w 2806700"/>
              <a:gd name="connsiteY10" fmla="*/ 2984500 h 2984500"/>
              <a:gd name="connsiteX11" fmla="*/ 69850 w 2806700"/>
              <a:gd name="connsiteY11" fmla="*/ 2406650 h 2984500"/>
              <a:gd name="connsiteX12" fmla="*/ 0 w 2806700"/>
              <a:gd name="connsiteY12" fmla="*/ 527050 h 2984500"/>
              <a:gd name="connsiteX13" fmla="*/ 819150 w 2806700"/>
              <a:gd name="connsiteY13" fmla="*/ 0 h 2984500"/>
              <a:gd name="connsiteX14" fmla="*/ 2806700 w 2806700"/>
              <a:gd name="connsiteY14" fmla="*/ 27940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06700" h="2984500">
                <a:moveTo>
                  <a:pt x="2806700" y="279400"/>
                </a:moveTo>
                <a:lnTo>
                  <a:pt x="1409700" y="1104900"/>
                </a:lnTo>
                <a:lnTo>
                  <a:pt x="1314450" y="1327150"/>
                </a:lnTo>
                <a:lnTo>
                  <a:pt x="1384300" y="1447800"/>
                </a:lnTo>
                <a:lnTo>
                  <a:pt x="1403350" y="1612900"/>
                </a:lnTo>
                <a:lnTo>
                  <a:pt x="1473200" y="1797050"/>
                </a:lnTo>
                <a:lnTo>
                  <a:pt x="1422400" y="1873250"/>
                </a:lnTo>
                <a:lnTo>
                  <a:pt x="1384300" y="1993900"/>
                </a:lnTo>
                <a:lnTo>
                  <a:pt x="1422400" y="2089150"/>
                </a:lnTo>
                <a:lnTo>
                  <a:pt x="1651000" y="2266950"/>
                </a:lnTo>
                <a:lnTo>
                  <a:pt x="1524000" y="2984500"/>
                </a:lnTo>
                <a:lnTo>
                  <a:pt x="69850" y="2406650"/>
                </a:lnTo>
                <a:lnTo>
                  <a:pt x="0" y="527050"/>
                </a:lnTo>
                <a:lnTo>
                  <a:pt x="819150" y="0"/>
                </a:lnTo>
                <a:lnTo>
                  <a:pt x="2806700" y="279400"/>
                </a:lnTo>
                <a:close/>
              </a:path>
            </a:pathLst>
          </a:cu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aphicFrame>
        <p:nvGraphicFramePr>
          <p:cNvPr id="34" name="Object 33"/>
          <p:cNvGraphicFramePr>
            <a:graphicFrameLocks noChangeAspect="1"/>
          </p:cNvGraphicFramePr>
          <p:nvPr/>
        </p:nvGraphicFramePr>
        <p:xfrm>
          <a:off x="604839" y="2803450"/>
          <a:ext cx="1873186" cy="1031950"/>
        </p:xfrm>
        <a:graphic>
          <a:graphicData uri="http://schemas.openxmlformats.org/presentationml/2006/ole">
            <mc:AlternateContent xmlns:mc="http://schemas.openxmlformats.org/markup-compatibility/2006">
              <mc:Choice xmlns:v="urn:schemas-microsoft-com:vml" Requires="v">
                <p:oleObj spid="_x0000_s41989" name="Equation" r:id="rId4" imgW="1244520" imgH="685800" progId="Equation.DSMT4">
                  <p:embed/>
                </p:oleObj>
              </mc:Choice>
              <mc:Fallback>
                <p:oleObj name="Equation" r:id="rId4" imgW="1244520" imgH="6858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839" y="2803450"/>
                        <a:ext cx="1873186" cy="103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1988" name="Picture 4"/>
          <p:cNvPicPr>
            <a:picLocks noChangeAspect="1" noChangeArrowheads="1"/>
          </p:cNvPicPr>
          <p:nvPr/>
        </p:nvPicPr>
        <p:blipFill>
          <a:blip r:embed="rId6" cstate="print"/>
          <a:srcRect/>
          <a:stretch>
            <a:fillRect/>
          </a:stretch>
        </p:blipFill>
        <p:spPr bwMode="auto">
          <a:xfrm>
            <a:off x="3680105" y="2403348"/>
            <a:ext cx="1724025" cy="1447800"/>
          </a:xfrm>
          <a:prstGeom prst="rect">
            <a:avLst/>
          </a:prstGeom>
          <a:noFill/>
          <a:ln w="9525">
            <a:noFill/>
            <a:miter lim="800000"/>
            <a:headEnd/>
            <a:tailEnd/>
          </a:ln>
        </p:spPr>
      </p:pic>
      <p:grpSp>
        <p:nvGrpSpPr>
          <p:cNvPr id="15" name="Group 14"/>
          <p:cNvGrpSpPr/>
          <p:nvPr/>
        </p:nvGrpSpPr>
        <p:grpSpPr>
          <a:xfrm>
            <a:off x="6514593" y="541316"/>
            <a:ext cx="1905000" cy="1567783"/>
            <a:chOff x="6807201" y="248708"/>
            <a:chExt cx="1905000" cy="1567783"/>
          </a:xfrm>
        </p:grpSpPr>
        <p:pic>
          <p:nvPicPr>
            <p:cNvPr id="16" name="Picture 2"/>
            <p:cNvPicPr>
              <a:picLocks noChangeAspect="1" noChangeArrowheads="1"/>
            </p:cNvPicPr>
            <p:nvPr/>
          </p:nvPicPr>
          <p:blipFill>
            <a:blip r:embed="rId7" cstate="print"/>
            <a:srcRect/>
            <a:stretch>
              <a:fillRect/>
            </a:stretch>
          </p:blipFill>
          <p:spPr bwMode="auto">
            <a:xfrm rot="20571900">
              <a:off x="6807201" y="248708"/>
              <a:ext cx="1905000" cy="1438275"/>
            </a:xfrm>
            <a:prstGeom prst="rect">
              <a:avLst/>
            </a:prstGeom>
            <a:noFill/>
            <a:ln w="9525">
              <a:noFill/>
              <a:miter lim="800000"/>
              <a:headEnd/>
              <a:tailEnd/>
            </a:ln>
          </p:spPr>
        </p:pic>
        <p:sp>
          <p:nvSpPr>
            <p:cNvPr id="17" name="Rectangle 16"/>
            <p:cNvSpPr/>
            <p:nvPr/>
          </p:nvSpPr>
          <p:spPr>
            <a:xfrm rot="20591291">
              <a:off x="6960014" y="545731"/>
              <a:ext cx="308940" cy="1270760"/>
            </a:xfrm>
            <a:prstGeom prst="rect">
              <a:avLst/>
            </a:prstGeom>
            <a:solidFill>
              <a:schemeClr val="tx2">
                <a:lumMod val="50000"/>
                <a:alpha val="5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 name="TextBox 12"/>
          <p:cNvSpPr txBox="1"/>
          <p:nvPr/>
        </p:nvSpPr>
        <p:spPr>
          <a:xfrm>
            <a:off x="5608948" y="2187020"/>
            <a:ext cx="3535052" cy="1815882"/>
          </a:xfrm>
          <a:prstGeom prst="rect">
            <a:avLst/>
          </a:prstGeom>
          <a:noFill/>
        </p:spPr>
        <p:txBody>
          <a:bodyPr wrap="square" rtlCol="0">
            <a:spAutoFit/>
          </a:bodyPr>
          <a:lstStyle/>
          <a:p>
            <a:r>
              <a:rPr lang="en-US" sz="2800" dirty="0" smtClean="0"/>
              <a:t>x-face: </a:t>
            </a:r>
          </a:p>
          <a:p>
            <a:r>
              <a:rPr lang="en-US" sz="2800" dirty="0" smtClean="0">
                <a:latin typeface="Symbol" pitchFamily="18" charset="2"/>
              </a:rPr>
              <a:t>s</a:t>
            </a:r>
            <a:r>
              <a:rPr lang="en-US" sz="2800" dirty="0" smtClean="0"/>
              <a:t>=-60MPa</a:t>
            </a:r>
          </a:p>
          <a:p>
            <a:r>
              <a:rPr lang="en-US" sz="2800" dirty="0" smtClean="0">
                <a:latin typeface="Symbol" pitchFamily="18" charset="2"/>
              </a:rPr>
              <a:t>t</a:t>
            </a:r>
            <a:r>
              <a:rPr lang="en-US" sz="2800" dirty="0" smtClean="0"/>
              <a:t>=-35MPa</a:t>
            </a:r>
          </a:p>
          <a:p>
            <a:r>
              <a:rPr lang="en-US" sz="2800" dirty="0" smtClean="0">
                <a:solidFill>
                  <a:srgbClr val="00B050"/>
                </a:solidFill>
              </a:rPr>
              <a:t>X-point: (-60,-35)</a:t>
            </a:r>
          </a:p>
        </p:txBody>
      </p:sp>
      <p:sp>
        <p:nvSpPr>
          <p:cNvPr id="12" name="TextBox 11"/>
          <p:cNvSpPr txBox="1"/>
          <p:nvPr/>
        </p:nvSpPr>
        <p:spPr>
          <a:xfrm>
            <a:off x="0" y="4370832"/>
            <a:ext cx="8988552" cy="2246769"/>
          </a:xfrm>
          <a:prstGeom prst="rect">
            <a:avLst/>
          </a:prstGeom>
          <a:noFill/>
        </p:spPr>
        <p:txBody>
          <a:bodyPr wrap="square" rtlCol="0">
            <a:spAutoFit/>
          </a:bodyPr>
          <a:lstStyle/>
          <a:p>
            <a:r>
              <a:rPr lang="en-US" sz="2800" dirty="0" smtClean="0">
                <a:solidFill>
                  <a:srgbClr val="FF0000"/>
                </a:solidFill>
              </a:rPr>
              <a:t>This slide is reiterating that tensor components follow a sign convention different from the Mohr diagram convention. The tensor shear on the x-face is positive if it points in the positive y-direction.   The Mohr shear is positive if it tends to rotate the element clockwise.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1988"/>
                                        </p:tgtEl>
                                        <p:attrNameLst>
                                          <p:attrName>style.visibility</p:attrName>
                                        </p:attrNameLst>
                                      </p:cBhvr>
                                      <p:to>
                                        <p:strVal val="visible"/>
                                      </p:to>
                                    </p:set>
                                    <p:animEffect transition="in" filter="fade">
                                      <p:cBhvr>
                                        <p:cTn id="24" dur="2000"/>
                                        <p:tgtEl>
                                          <p:spTgt spid="41988"/>
                                        </p:tgtEl>
                                      </p:cBhvr>
                                    </p:animEffect>
                                  </p:childTnLst>
                                </p:cTn>
                              </p:par>
                              <p:par>
                                <p:cTn id="25" presetID="10" presetClass="exit" presetSubtype="0" fill="hold" nodeType="withEffect">
                                  <p:stCondLst>
                                    <p:cond delay="0"/>
                                  </p:stCondLst>
                                  <p:childTnLst>
                                    <p:animEffect transition="out" filter="fade">
                                      <p:cBhvr>
                                        <p:cTn id="26" dur="2000"/>
                                        <p:tgtEl>
                                          <p:spTgt spid="15"/>
                                        </p:tgtEl>
                                      </p:cBhvr>
                                    </p:animEffect>
                                    <p:set>
                                      <p:cBhvr>
                                        <p:cTn id="27" dur="1" fill="hold">
                                          <p:stCondLst>
                                            <p:cond delay="19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Stress Transformation</a:t>
            </a:r>
            <a:endParaRPr lang="en-US" dirty="0"/>
          </a:p>
        </p:txBody>
      </p:sp>
      <p:sp>
        <p:nvSpPr>
          <p:cNvPr id="5" name="Text Placeholder 4"/>
          <p:cNvSpPr>
            <a:spLocks noGrp="1"/>
          </p:cNvSpPr>
          <p:nvPr>
            <p:ph type="body" idx="1"/>
          </p:nvPr>
        </p:nvSpPr>
        <p:spPr/>
        <p:txBody>
          <a:bodyPr/>
          <a:lstStyle/>
          <a:p>
            <a:endParaRPr lang="en-US" dirty="0" smtClean="0"/>
          </a:p>
        </p:txBody>
      </p:sp>
      <p:sp>
        <p:nvSpPr>
          <p:cNvPr id="2" name="Slide Number Placeholder 1"/>
          <p:cNvSpPr>
            <a:spLocks noGrp="1"/>
          </p:cNvSpPr>
          <p:nvPr>
            <p:ph type="sldNum" sz="quarter" idx="12"/>
          </p:nvPr>
        </p:nvSpPr>
        <p:spPr/>
        <p:txBody>
          <a:bodyPr/>
          <a:lstStyle/>
          <a:p>
            <a:fld id="{83F8FACB-BFF3-4379-AB87-76389448554C}"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3F8FACB-BFF3-4379-AB87-76389448554C}" type="slidenum">
              <a:rPr lang="en-US" smtClean="0"/>
              <a:pPr/>
              <a:t>40</a:t>
            </a:fld>
            <a:endParaRPr lang="en-US" dirty="0"/>
          </a:p>
        </p:txBody>
      </p:sp>
      <p:pic>
        <p:nvPicPr>
          <p:cNvPr id="40963" name="Picture 3"/>
          <p:cNvPicPr>
            <a:picLocks noChangeAspect="1" noChangeArrowheads="1"/>
          </p:cNvPicPr>
          <p:nvPr/>
        </p:nvPicPr>
        <p:blipFill>
          <a:blip r:embed="rId3" cstate="print"/>
          <a:srcRect/>
          <a:stretch>
            <a:fillRect/>
          </a:stretch>
        </p:blipFill>
        <p:spPr bwMode="auto">
          <a:xfrm>
            <a:off x="215900" y="933450"/>
            <a:ext cx="2771775" cy="2390775"/>
          </a:xfrm>
          <a:prstGeom prst="rect">
            <a:avLst/>
          </a:prstGeom>
          <a:noFill/>
          <a:ln w="9525">
            <a:noFill/>
            <a:miter lim="800000"/>
            <a:headEnd/>
            <a:tailEnd/>
          </a:ln>
        </p:spPr>
      </p:pic>
      <p:sp>
        <p:nvSpPr>
          <p:cNvPr id="28" name="Title 27"/>
          <p:cNvSpPr>
            <a:spLocks noGrp="1"/>
          </p:cNvSpPr>
          <p:nvPr>
            <p:ph type="title"/>
          </p:nvPr>
        </p:nvSpPr>
        <p:spPr/>
        <p:txBody>
          <a:bodyPr>
            <a:normAutofit fontScale="90000"/>
          </a:bodyPr>
          <a:lstStyle/>
          <a:p>
            <a:r>
              <a:rPr lang="en-US" dirty="0" smtClean="0"/>
              <a:t>The “y face” (normal points in y-direction)</a:t>
            </a:r>
            <a:endParaRPr lang="en-US" dirty="0"/>
          </a:p>
        </p:txBody>
      </p:sp>
      <p:sp>
        <p:nvSpPr>
          <p:cNvPr id="11" name="Freeform 10"/>
          <p:cNvSpPr/>
          <p:nvPr/>
        </p:nvSpPr>
        <p:spPr>
          <a:xfrm rot="16200000">
            <a:off x="125857" y="673989"/>
            <a:ext cx="3093466" cy="3002788"/>
          </a:xfrm>
          <a:custGeom>
            <a:avLst/>
            <a:gdLst>
              <a:gd name="connsiteX0" fmla="*/ 2806700 w 2806700"/>
              <a:gd name="connsiteY0" fmla="*/ 279400 h 2984500"/>
              <a:gd name="connsiteX1" fmla="*/ 1409700 w 2806700"/>
              <a:gd name="connsiteY1" fmla="*/ 1104900 h 2984500"/>
              <a:gd name="connsiteX2" fmla="*/ 1314450 w 2806700"/>
              <a:gd name="connsiteY2" fmla="*/ 1327150 h 2984500"/>
              <a:gd name="connsiteX3" fmla="*/ 1384300 w 2806700"/>
              <a:gd name="connsiteY3" fmla="*/ 1447800 h 2984500"/>
              <a:gd name="connsiteX4" fmla="*/ 1403350 w 2806700"/>
              <a:gd name="connsiteY4" fmla="*/ 1612900 h 2984500"/>
              <a:gd name="connsiteX5" fmla="*/ 1473200 w 2806700"/>
              <a:gd name="connsiteY5" fmla="*/ 1797050 h 2984500"/>
              <a:gd name="connsiteX6" fmla="*/ 1422400 w 2806700"/>
              <a:gd name="connsiteY6" fmla="*/ 1873250 h 2984500"/>
              <a:gd name="connsiteX7" fmla="*/ 1384300 w 2806700"/>
              <a:gd name="connsiteY7" fmla="*/ 1993900 h 2984500"/>
              <a:gd name="connsiteX8" fmla="*/ 1422400 w 2806700"/>
              <a:gd name="connsiteY8" fmla="*/ 2089150 h 2984500"/>
              <a:gd name="connsiteX9" fmla="*/ 1651000 w 2806700"/>
              <a:gd name="connsiteY9" fmla="*/ 2266950 h 2984500"/>
              <a:gd name="connsiteX10" fmla="*/ 1524000 w 2806700"/>
              <a:gd name="connsiteY10" fmla="*/ 2984500 h 2984500"/>
              <a:gd name="connsiteX11" fmla="*/ 69850 w 2806700"/>
              <a:gd name="connsiteY11" fmla="*/ 2406650 h 2984500"/>
              <a:gd name="connsiteX12" fmla="*/ 0 w 2806700"/>
              <a:gd name="connsiteY12" fmla="*/ 527050 h 2984500"/>
              <a:gd name="connsiteX13" fmla="*/ 819150 w 2806700"/>
              <a:gd name="connsiteY13" fmla="*/ 0 h 2984500"/>
              <a:gd name="connsiteX14" fmla="*/ 2806700 w 2806700"/>
              <a:gd name="connsiteY14" fmla="*/ 279400 h 2984500"/>
              <a:gd name="connsiteX0" fmla="*/ 2806700 w 2806700"/>
              <a:gd name="connsiteY0" fmla="*/ 279400 h 3007614"/>
              <a:gd name="connsiteX1" fmla="*/ 1409700 w 2806700"/>
              <a:gd name="connsiteY1" fmla="*/ 1104900 h 3007614"/>
              <a:gd name="connsiteX2" fmla="*/ 1314450 w 2806700"/>
              <a:gd name="connsiteY2" fmla="*/ 1327150 h 3007614"/>
              <a:gd name="connsiteX3" fmla="*/ 1384300 w 2806700"/>
              <a:gd name="connsiteY3" fmla="*/ 1447800 h 3007614"/>
              <a:gd name="connsiteX4" fmla="*/ 1403350 w 2806700"/>
              <a:gd name="connsiteY4" fmla="*/ 1612900 h 3007614"/>
              <a:gd name="connsiteX5" fmla="*/ 1473200 w 2806700"/>
              <a:gd name="connsiteY5" fmla="*/ 1797050 h 3007614"/>
              <a:gd name="connsiteX6" fmla="*/ 1422400 w 2806700"/>
              <a:gd name="connsiteY6" fmla="*/ 1873250 h 3007614"/>
              <a:gd name="connsiteX7" fmla="*/ 1384300 w 2806700"/>
              <a:gd name="connsiteY7" fmla="*/ 1993900 h 3007614"/>
              <a:gd name="connsiteX8" fmla="*/ 1422400 w 2806700"/>
              <a:gd name="connsiteY8" fmla="*/ 2089150 h 3007614"/>
              <a:gd name="connsiteX9" fmla="*/ 1833880 w 2806700"/>
              <a:gd name="connsiteY9" fmla="*/ 3007614 h 3007614"/>
              <a:gd name="connsiteX10" fmla="*/ 1524000 w 2806700"/>
              <a:gd name="connsiteY10" fmla="*/ 2984500 h 3007614"/>
              <a:gd name="connsiteX11" fmla="*/ 69850 w 2806700"/>
              <a:gd name="connsiteY11" fmla="*/ 2406650 h 3007614"/>
              <a:gd name="connsiteX12" fmla="*/ 0 w 2806700"/>
              <a:gd name="connsiteY12" fmla="*/ 527050 h 3007614"/>
              <a:gd name="connsiteX13" fmla="*/ 819150 w 2806700"/>
              <a:gd name="connsiteY13" fmla="*/ 0 h 3007614"/>
              <a:gd name="connsiteX14" fmla="*/ 2806700 w 2806700"/>
              <a:gd name="connsiteY14" fmla="*/ 279400 h 3007614"/>
              <a:gd name="connsiteX0" fmla="*/ 2806700 w 2806700"/>
              <a:gd name="connsiteY0" fmla="*/ 279400 h 3007614"/>
              <a:gd name="connsiteX1" fmla="*/ 1409700 w 2806700"/>
              <a:gd name="connsiteY1" fmla="*/ 1104900 h 3007614"/>
              <a:gd name="connsiteX2" fmla="*/ 1314450 w 2806700"/>
              <a:gd name="connsiteY2" fmla="*/ 1327150 h 3007614"/>
              <a:gd name="connsiteX3" fmla="*/ 1384300 w 2806700"/>
              <a:gd name="connsiteY3" fmla="*/ 1447800 h 3007614"/>
              <a:gd name="connsiteX4" fmla="*/ 1403350 w 2806700"/>
              <a:gd name="connsiteY4" fmla="*/ 1612900 h 3007614"/>
              <a:gd name="connsiteX5" fmla="*/ 1473200 w 2806700"/>
              <a:gd name="connsiteY5" fmla="*/ 1797050 h 3007614"/>
              <a:gd name="connsiteX6" fmla="*/ 1422400 w 2806700"/>
              <a:gd name="connsiteY6" fmla="*/ 1873250 h 3007614"/>
              <a:gd name="connsiteX7" fmla="*/ 1384300 w 2806700"/>
              <a:gd name="connsiteY7" fmla="*/ 1993900 h 3007614"/>
              <a:gd name="connsiteX8" fmla="*/ 1724152 w 2806700"/>
              <a:gd name="connsiteY8" fmla="*/ 2034286 h 3007614"/>
              <a:gd name="connsiteX9" fmla="*/ 1833880 w 2806700"/>
              <a:gd name="connsiteY9" fmla="*/ 3007614 h 3007614"/>
              <a:gd name="connsiteX10" fmla="*/ 1524000 w 2806700"/>
              <a:gd name="connsiteY10" fmla="*/ 2984500 h 3007614"/>
              <a:gd name="connsiteX11" fmla="*/ 69850 w 2806700"/>
              <a:gd name="connsiteY11" fmla="*/ 2406650 h 3007614"/>
              <a:gd name="connsiteX12" fmla="*/ 0 w 2806700"/>
              <a:gd name="connsiteY12" fmla="*/ 527050 h 3007614"/>
              <a:gd name="connsiteX13" fmla="*/ 819150 w 2806700"/>
              <a:gd name="connsiteY13" fmla="*/ 0 h 3007614"/>
              <a:gd name="connsiteX14" fmla="*/ 2806700 w 2806700"/>
              <a:gd name="connsiteY14" fmla="*/ 279400 h 3007614"/>
              <a:gd name="connsiteX0" fmla="*/ 2806700 w 2806700"/>
              <a:gd name="connsiteY0" fmla="*/ 279400 h 3007614"/>
              <a:gd name="connsiteX1" fmla="*/ 1409700 w 2806700"/>
              <a:gd name="connsiteY1" fmla="*/ 1104900 h 3007614"/>
              <a:gd name="connsiteX2" fmla="*/ 1314450 w 2806700"/>
              <a:gd name="connsiteY2" fmla="*/ 1327150 h 3007614"/>
              <a:gd name="connsiteX3" fmla="*/ 1384300 w 2806700"/>
              <a:gd name="connsiteY3" fmla="*/ 1447800 h 3007614"/>
              <a:gd name="connsiteX4" fmla="*/ 1403350 w 2806700"/>
              <a:gd name="connsiteY4" fmla="*/ 1612900 h 3007614"/>
              <a:gd name="connsiteX5" fmla="*/ 1473200 w 2806700"/>
              <a:gd name="connsiteY5" fmla="*/ 1797050 h 3007614"/>
              <a:gd name="connsiteX6" fmla="*/ 1422400 w 2806700"/>
              <a:gd name="connsiteY6" fmla="*/ 1873250 h 3007614"/>
              <a:gd name="connsiteX7" fmla="*/ 1724152 w 2806700"/>
              <a:gd name="connsiteY7" fmla="*/ 2034286 h 3007614"/>
              <a:gd name="connsiteX8" fmla="*/ 1833880 w 2806700"/>
              <a:gd name="connsiteY8" fmla="*/ 3007614 h 3007614"/>
              <a:gd name="connsiteX9" fmla="*/ 1524000 w 2806700"/>
              <a:gd name="connsiteY9" fmla="*/ 2984500 h 3007614"/>
              <a:gd name="connsiteX10" fmla="*/ 69850 w 2806700"/>
              <a:gd name="connsiteY10" fmla="*/ 2406650 h 3007614"/>
              <a:gd name="connsiteX11" fmla="*/ 0 w 2806700"/>
              <a:gd name="connsiteY11" fmla="*/ 527050 h 3007614"/>
              <a:gd name="connsiteX12" fmla="*/ 819150 w 2806700"/>
              <a:gd name="connsiteY12" fmla="*/ 0 h 3007614"/>
              <a:gd name="connsiteX13" fmla="*/ 2806700 w 2806700"/>
              <a:gd name="connsiteY13" fmla="*/ 279400 h 3007614"/>
              <a:gd name="connsiteX0" fmla="*/ 2806700 w 2806700"/>
              <a:gd name="connsiteY0" fmla="*/ 279400 h 3007614"/>
              <a:gd name="connsiteX1" fmla="*/ 1409700 w 2806700"/>
              <a:gd name="connsiteY1" fmla="*/ 1104900 h 3007614"/>
              <a:gd name="connsiteX2" fmla="*/ 1314450 w 2806700"/>
              <a:gd name="connsiteY2" fmla="*/ 1327150 h 3007614"/>
              <a:gd name="connsiteX3" fmla="*/ 1384300 w 2806700"/>
              <a:gd name="connsiteY3" fmla="*/ 1447800 h 3007614"/>
              <a:gd name="connsiteX4" fmla="*/ 1403350 w 2806700"/>
              <a:gd name="connsiteY4" fmla="*/ 1612900 h 3007614"/>
              <a:gd name="connsiteX5" fmla="*/ 1473200 w 2806700"/>
              <a:gd name="connsiteY5" fmla="*/ 1797050 h 3007614"/>
              <a:gd name="connsiteX6" fmla="*/ 1724152 w 2806700"/>
              <a:gd name="connsiteY6" fmla="*/ 2034286 h 3007614"/>
              <a:gd name="connsiteX7" fmla="*/ 1833880 w 2806700"/>
              <a:gd name="connsiteY7" fmla="*/ 3007614 h 3007614"/>
              <a:gd name="connsiteX8" fmla="*/ 1524000 w 2806700"/>
              <a:gd name="connsiteY8" fmla="*/ 2984500 h 3007614"/>
              <a:gd name="connsiteX9" fmla="*/ 69850 w 2806700"/>
              <a:gd name="connsiteY9" fmla="*/ 2406650 h 3007614"/>
              <a:gd name="connsiteX10" fmla="*/ 0 w 2806700"/>
              <a:gd name="connsiteY10" fmla="*/ 527050 h 3007614"/>
              <a:gd name="connsiteX11" fmla="*/ 819150 w 2806700"/>
              <a:gd name="connsiteY11" fmla="*/ 0 h 3007614"/>
              <a:gd name="connsiteX12" fmla="*/ 2806700 w 2806700"/>
              <a:gd name="connsiteY12" fmla="*/ 279400 h 3007614"/>
              <a:gd name="connsiteX0" fmla="*/ 2806700 w 2806700"/>
              <a:gd name="connsiteY0" fmla="*/ 279400 h 3007614"/>
              <a:gd name="connsiteX1" fmla="*/ 1409700 w 2806700"/>
              <a:gd name="connsiteY1" fmla="*/ 1104900 h 3007614"/>
              <a:gd name="connsiteX2" fmla="*/ 1314450 w 2806700"/>
              <a:gd name="connsiteY2" fmla="*/ 1327150 h 3007614"/>
              <a:gd name="connsiteX3" fmla="*/ 1384300 w 2806700"/>
              <a:gd name="connsiteY3" fmla="*/ 1447800 h 3007614"/>
              <a:gd name="connsiteX4" fmla="*/ 1403350 w 2806700"/>
              <a:gd name="connsiteY4" fmla="*/ 1612900 h 3007614"/>
              <a:gd name="connsiteX5" fmla="*/ 1724152 w 2806700"/>
              <a:gd name="connsiteY5" fmla="*/ 2034286 h 3007614"/>
              <a:gd name="connsiteX6" fmla="*/ 1833880 w 2806700"/>
              <a:gd name="connsiteY6" fmla="*/ 3007614 h 3007614"/>
              <a:gd name="connsiteX7" fmla="*/ 1524000 w 2806700"/>
              <a:gd name="connsiteY7" fmla="*/ 2984500 h 3007614"/>
              <a:gd name="connsiteX8" fmla="*/ 69850 w 2806700"/>
              <a:gd name="connsiteY8" fmla="*/ 2406650 h 3007614"/>
              <a:gd name="connsiteX9" fmla="*/ 0 w 2806700"/>
              <a:gd name="connsiteY9" fmla="*/ 527050 h 3007614"/>
              <a:gd name="connsiteX10" fmla="*/ 819150 w 2806700"/>
              <a:gd name="connsiteY10" fmla="*/ 0 h 3007614"/>
              <a:gd name="connsiteX11" fmla="*/ 2806700 w 2806700"/>
              <a:gd name="connsiteY11" fmla="*/ 279400 h 3007614"/>
              <a:gd name="connsiteX0" fmla="*/ 2806700 w 2806700"/>
              <a:gd name="connsiteY0" fmla="*/ 279400 h 3007614"/>
              <a:gd name="connsiteX1" fmla="*/ 1409700 w 2806700"/>
              <a:gd name="connsiteY1" fmla="*/ 1104900 h 3007614"/>
              <a:gd name="connsiteX2" fmla="*/ 1314450 w 2806700"/>
              <a:gd name="connsiteY2" fmla="*/ 1327150 h 3007614"/>
              <a:gd name="connsiteX3" fmla="*/ 1384300 w 2806700"/>
              <a:gd name="connsiteY3" fmla="*/ 1447800 h 3007614"/>
              <a:gd name="connsiteX4" fmla="*/ 1430782 w 2806700"/>
              <a:gd name="connsiteY4" fmla="*/ 1841500 h 3007614"/>
              <a:gd name="connsiteX5" fmla="*/ 1724152 w 2806700"/>
              <a:gd name="connsiteY5" fmla="*/ 2034286 h 3007614"/>
              <a:gd name="connsiteX6" fmla="*/ 1833880 w 2806700"/>
              <a:gd name="connsiteY6" fmla="*/ 3007614 h 3007614"/>
              <a:gd name="connsiteX7" fmla="*/ 1524000 w 2806700"/>
              <a:gd name="connsiteY7" fmla="*/ 2984500 h 3007614"/>
              <a:gd name="connsiteX8" fmla="*/ 69850 w 2806700"/>
              <a:gd name="connsiteY8" fmla="*/ 2406650 h 3007614"/>
              <a:gd name="connsiteX9" fmla="*/ 0 w 2806700"/>
              <a:gd name="connsiteY9" fmla="*/ 527050 h 3007614"/>
              <a:gd name="connsiteX10" fmla="*/ 819150 w 2806700"/>
              <a:gd name="connsiteY10" fmla="*/ 0 h 3007614"/>
              <a:gd name="connsiteX11" fmla="*/ 2806700 w 2806700"/>
              <a:gd name="connsiteY11" fmla="*/ 279400 h 3007614"/>
              <a:gd name="connsiteX0" fmla="*/ 2806700 w 2806700"/>
              <a:gd name="connsiteY0" fmla="*/ 279400 h 3007614"/>
              <a:gd name="connsiteX1" fmla="*/ 1409700 w 2806700"/>
              <a:gd name="connsiteY1" fmla="*/ 1104900 h 3007614"/>
              <a:gd name="connsiteX2" fmla="*/ 1314450 w 2806700"/>
              <a:gd name="connsiteY2" fmla="*/ 1327150 h 3007614"/>
              <a:gd name="connsiteX3" fmla="*/ 1466596 w 2806700"/>
              <a:gd name="connsiteY3" fmla="*/ 1493520 h 3007614"/>
              <a:gd name="connsiteX4" fmla="*/ 1430782 w 2806700"/>
              <a:gd name="connsiteY4" fmla="*/ 1841500 h 3007614"/>
              <a:gd name="connsiteX5" fmla="*/ 1724152 w 2806700"/>
              <a:gd name="connsiteY5" fmla="*/ 2034286 h 3007614"/>
              <a:gd name="connsiteX6" fmla="*/ 1833880 w 2806700"/>
              <a:gd name="connsiteY6" fmla="*/ 3007614 h 3007614"/>
              <a:gd name="connsiteX7" fmla="*/ 1524000 w 2806700"/>
              <a:gd name="connsiteY7" fmla="*/ 2984500 h 3007614"/>
              <a:gd name="connsiteX8" fmla="*/ 69850 w 2806700"/>
              <a:gd name="connsiteY8" fmla="*/ 2406650 h 3007614"/>
              <a:gd name="connsiteX9" fmla="*/ 0 w 2806700"/>
              <a:gd name="connsiteY9" fmla="*/ 527050 h 3007614"/>
              <a:gd name="connsiteX10" fmla="*/ 819150 w 2806700"/>
              <a:gd name="connsiteY10" fmla="*/ 0 h 3007614"/>
              <a:gd name="connsiteX11" fmla="*/ 2806700 w 2806700"/>
              <a:gd name="connsiteY11" fmla="*/ 279400 h 3007614"/>
              <a:gd name="connsiteX0" fmla="*/ 2806700 w 2806700"/>
              <a:gd name="connsiteY0" fmla="*/ 279400 h 3007614"/>
              <a:gd name="connsiteX1" fmla="*/ 1409700 w 2806700"/>
              <a:gd name="connsiteY1" fmla="*/ 1104900 h 3007614"/>
              <a:gd name="connsiteX2" fmla="*/ 1460754 w 2806700"/>
              <a:gd name="connsiteY2" fmla="*/ 1299718 h 3007614"/>
              <a:gd name="connsiteX3" fmla="*/ 1466596 w 2806700"/>
              <a:gd name="connsiteY3" fmla="*/ 1493520 h 3007614"/>
              <a:gd name="connsiteX4" fmla="*/ 1430782 w 2806700"/>
              <a:gd name="connsiteY4" fmla="*/ 1841500 h 3007614"/>
              <a:gd name="connsiteX5" fmla="*/ 1724152 w 2806700"/>
              <a:gd name="connsiteY5" fmla="*/ 2034286 h 3007614"/>
              <a:gd name="connsiteX6" fmla="*/ 1833880 w 2806700"/>
              <a:gd name="connsiteY6" fmla="*/ 3007614 h 3007614"/>
              <a:gd name="connsiteX7" fmla="*/ 1524000 w 2806700"/>
              <a:gd name="connsiteY7" fmla="*/ 2984500 h 3007614"/>
              <a:gd name="connsiteX8" fmla="*/ 69850 w 2806700"/>
              <a:gd name="connsiteY8" fmla="*/ 2406650 h 3007614"/>
              <a:gd name="connsiteX9" fmla="*/ 0 w 2806700"/>
              <a:gd name="connsiteY9" fmla="*/ 527050 h 3007614"/>
              <a:gd name="connsiteX10" fmla="*/ 819150 w 2806700"/>
              <a:gd name="connsiteY10" fmla="*/ 0 h 3007614"/>
              <a:gd name="connsiteX11" fmla="*/ 2806700 w 2806700"/>
              <a:gd name="connsiteY11" fmla="*/ 279400 h 3007614"/>
              <a:gd name="connsiteX0" fmla="*/ 2806700 w 2806700"/>
              <a:gd name="connsiteY0" fmla="*/ 279400 h 3007614"/>
              <a:gd name="connsiteX1" fmla="*/ 1409700 w 2806700"/>
              <a:gd name="connsiteY1" fmla="*/ 1104900 h 3007614"/>
              <a:gd name="connsiteX2" fmla="*/ 1515618 w 2806700"/>
              <a:gd name="connsiteY2" fmla="*/ 1318006 h 3007614"/>
              <a:gd name="connsiteX3" fmla="*/ 1466596 w 2806700"/>
              <a:gd name="connsiteY3" fmla="*/ 1493520 h 3007614"/>
              <a:gd name="connsiteX4" fmla="*/ 1430782 w 2806700"/>
              <a:gd name="connsiteY4" fmla="*/ 1841500 h 3007614"/>
              <a:gd name="connsiteX5" fmla="*/ 1724152 w 2806700"/>
              <a:gd name="connsiteY5" fmla="*/ 2034286 h 3007614"/>
              <a:gd name="connsiteX6" fmla="*/ 1833880 w 2806700"/>
              <a:gd name="connsiteY6" fmla="*/ 3007614 h 3007614"/>
              <a:gd name="connsiteX7" fmla="*/ 1524000 w 2806700"/>
              <a:gd name="connsiteY7" fmla="*/ 2984500 h 3007614"/>
              <a:gd name="connsiteX8" fmla="*/ 69850 w 2806700"/>
              <a:gd name="connsiteY8" fmla="*/ 2406650 h 3007614"/>
              <a:gd name="connsiteX9" fmla="*/ 0 w 2806700"/>
              <a:gd name="connsiteY9" fmla="*/ 527050 h 3007614"/>
              <a:gd name="connsiteX10" fmla="*/ 819150 w 2806700"/>
              <a:gd name="connsiteY10" fmla="*/ 0 h 3007614"/>
              <a:gd name="connsiteX11" fmla="*/ 2806700 w 2806700"/>
              <a:gd name="connsiteY11" fmla="*/ 279400 h 3007614"/>
              <a:gd name="connsiteX0" fmla="*/ 2806700 w 2806700"/>
              <a:gd name="connsiteY0" fmla="*/ 279400 h 3007614"/>
              <a:gd name="connsiteX1" fmla="*/ 1446276 w 2806700"/>
              <a:gd name="connsiteY1" fmla="*/ 1114044 h 3007614"/>
              <a:gd name="connsiteX2" fmla="*/ 1515618 w 2806700"/>
              <a:gd name="connsiteY2" fmla="*/ 1318006 h 3007614"/>
              <a:gd name="connsiteX3" fmla="*/ 1466596 w 2806700"/>
              <a:gd name="connsiteY3" fmla="*/ 1493520 h 3007614"/>
              <a:gd name="connsiteX4" fmla="*/ 1430782 w 2806700"/>
              <a:gd name="connsiteY4" fmla="*/ 1841500 h 3007614"/>
              <a:gd name="connsiteX5" fmla="*/ 1724152 w 2806700"/>
              <a:gd name="connsiteY5" fmla="*/ 2034286 h 3007614"/>
              <a:gd name="connsiteX6" fmla="*/ 1833880 w 2806700"/>
              <a:gd name="connsiteY6" fmla="*/ 3007614 h 3007614"/>
              <a:gd name="connsiteX7" fmla="*/ 1524000 w 2806700"/>
              <a:gd name="connsiteY7" fmla="*/ 2984500 h 3007614"/>
              <a:gd name="connsiteX8" fmla="*/ 69850 w 2806700"/>
              <a:gd name="connsiteY8" fmla="*/ 2406650 h 3007614"/>
              <a:gd name="connsiteX9" fmla="*/ 0 w 2806700"/>
              <a:gd name="connsiteY9" fmla="*/ 527050 h 3007614"/>
              <a:gd name="connsiteX10" fmla="*/ 819150 w 2806700"/>
              <a:gd name="connsiteY10" fmla="*/ 0 h 3007614"/>
              <a:gd name="connsiteX11" fmla="*/ 2806700 w 2806700"/>
              <a:gd name="connsiteY11" fmla="*/ 279400 h 3007614"/>
              <a:gd name="connsiteX0" fmla="*/ 3044444 w 3044444"/>
              <a:gd name="connsiteY0" fmla="*/ 279400 h 3007614"/>
              <a:gd name="connsiteX1" fmla="*/ 1684020 w 3044444"/>
              <a:gd name="connsiteY1" fmla="*/ 1114044 h 3007614"/>
              <a:gd name="connsiteX2" fmla="*/ 1753362 w 3044444"/>
              <a:gd name="connsiteY2" fmla="*/ 1318006 h 3007614"/>
              <a:gd name="connsiteX3" fmla="*/ 1704340 w 3044444"/>
              <a:gd name="connsiteY3" fmla="*/ 1493520 h 3007614"/>
              <a:gd name="connsiteX4" fmla="*/ 1668526 w 3044444"/>
              <a:gd name="connsiteY4" fmla="*/ 1841500 h 3007614"/>
              <a:gd name="connsiteX5" fmla="*/ 1961896 w 3044444"/>
              <a:gd name="connsiteY5" fmla="*/ 2034286 h 3007614"/>
              <a:gd name="connsiteX6" fmla="*/ 2071624 w 3044444"/>
              <a:gd name="connsiteY6" fmla="*/ 3007614 h 3007614"/>
              <a:gd name="connsiteX7" fmla="*/ 1761744 w 3044444"/>
              <a:gd name="connsiteY7" fmla="*/ 2984500 h 3007614"/>
              <a:gd name="connsiteX8" fmla="*/ 307594 w 3044444"/>
              <a:gd name="connsiteY8" fmla="*/ 2406650 h 3007614"/>
              <a:gd name="connsiteX9" fmla="*/ 0 w 3044444"/>
              <a:gd name="connsiteY9" fmla="*/ 828802 h 3007614"/>
              <a:gd name="connsiteX10" fmla="*/ 1056894 w 3044444"/>
              <a:gd name="connsiteY10" fmla="*/ 0 h 3007614"/>
              <a:gd name="connsiteX11" fmla="*/ 3044444 w 3044444"/>
              <a:gd name="connsiteY11" fmla="*/ 279400 h 3007614"/>
              <a:gd name="connsiteX0" fmla="*/ 3093466 w 3093466"/>
              <a:gd name="connsiteY0" fmla="*/ 279400 h 3055874"/>
              <a:gd name="connsiteX1" fmla="*/ 1733042 w 3093466"/>
              <a:gd name="connsiteY1" fmla="*/ 1114044 h 3055874"/>
              <a:gd name="connsiteX2" fmla="*/ 1802384 w 3093466"/>
              <a:gd name="connsiteY2" fmla="*/ 1318006 h 3055874"/>
              <a:gd name="connsiteX3" fmla="*/ 1753362 w 3093466"/>
              <a:gd name="connsiteY3" fmla="*/ 1493520 h 3055874"/>
              <a:gd name="connsiteX4" fmla="*/ 1717548 w 3093466"/>
              <a:gd name="connsiteY4" fmla="*/ 1841500 h 3055874"/>
              <a:gd name="connsiteX5" fmla="*/ 2010918 w 3093466"/>
              <a:gd name="connsiteY5" fmla="*/ 2034286 h 3055874"/>
              <a:gd name="connsiteX6" fmla="*/ 2120646 w 3093466"/>
              <a:gd name="connsiteY6" fmla="*/ 3007614 h 3055874"/>
              <a:gd name="connsiteX7" fmla="*/ 1810766 w 3093466"/>
              <a:gd name="connsiteY7" fmla="*/ 2984500 h 3055874"/>
              <a:gd name="connsiteX8" fmla="*/ 0 w 3093466"/>
              <a:gd name="connsiteY8" fmla="*/ 3055874 h 3055874"/>
              <a:gd name="connsiteX9" fmla="*/ 49022 w 3093466"/>
              <a:gd name="connsiteY9" fmla="*/ 828802 h 3055874"/>
              <a:gd name="connsiteX10" fmla="*/ 1105916 w 3093466"/>
              <a:gd name="connsiteY10" fmla="*/ 0 h 3055874"/>
              <a:gd name="connsiteX11" fmla="*/ 3093466 w 3093466"/>
              <a:gd name="connsiteY11" fmla="*/ 279400 h 3055874"/>
              <a:gd name="connsiteX0" fmla="*/ 3093466 w 3093466"/>
              <a:gd name="connsiteY0" fmla="*/ 23368 h 2799842"/>
              <a:gd name="connsiteX1" fmla="*/ 1733042 w 3093466"/>
              <a:gd name="connsiteY1" fmla="*/ 858012 h 2799842"/>
              <a:gd name="connsiteX2" fmla="*/ 1802384 w 3093466"/>
              <a:gd name="connsiteY2" fmla="*/ 1061974 h 2799842"/>
              <a:gd name="connsiteX3" fmla="*/ 1753362 w 3093466"/>
              <a:gd name="connsiteY3" fmla="*/ 1237488 h 2799842"/>
              <a:gd name="connsiteX4" fmla="*/ 1717548 w 3093466"/>
              <a:gd name="connsiteY4" fmla="*/ 1585468 h 2799842"/>
              <a:gd name="connsiteX5" fmla="*/ 2010918 w 3093466"/>
              <a:gd name="connsiteY5" fmla="*/ 1778254 h 2799842"/>
              <a:gd name="connsiteX6" fmla="*/ 2120646 w 3093466"/>
              <a:gd name="connsiteY6" fmla="*/ 2751582 h 2799842"/>
              <a:gd name="connsiteX7" fmla="*/ 1810766 w 3093466"/>
              <a:gd name="connsiteY7" fmla="*/ 2728468 h 2799842"/>
              <a:gd name="connsiteX8" fmla="*/ 0 w 3093466"/>
              <a:gd name="connsiteY8" fmla="*/ 2799842 h 2799842"/>
              <a:gd name="connsiteX9" fmla="*/ 49022 w 3093466"/>
              <a:gd name="connsiteY9" fmla="*/ 572770 h 2799842"/>
              <a:gd name="connsiteX10" fmla="*/ 1215644 w 3093466"/>
              <a:gd name="connsiteY10" fmla="*/ 0 h 2799842"/>
              <a:gd name="connsiteX11" fmla="*/ 3093466 w 3093466"/>
              <a:gd name="connsiteY11" fmla="*/ 23368 h 2799842"/>
              <a:gd name="connsiteX0" fmla="*/ 3093466 w 3093466"/>
              <a:gd name="connsiteY0" fmla="*/ 23368 h 3002788"/>
              <a:gd name="connsiteX1" fmla="*/ 1733042 w 3093466"/>
              <a:gd name="connsiteY1" fmla="*/ 858012 h 3002788"/>
              <a:gd name="connsiteX2" fmla="*/ 1802384 w 3093466"/>
              <a:gd name="connsiteY2" fmla="*/ 1061974 h 3002788"/>
              <a:gd name="connsiteX3" fmla="*/ 1753362 w 3093466"/>
              <a:gd name="connsiteY3" fmla="*/ 1237488 h 3002788"/>
              <a:gd name="connsiteX4" fmla="*/ 1717548 w 3093466"/>
              <a:gd name="connsiteY4" fmla="*/ 1585468 h 3002788"/>
              <a:gd name="connsiteX5" fmla="*/ 2010918 w 3093466"/>
              <a:gd name="connsiteY5" fmla="*/ 1778254 h 3002788"/>
              <a:gd name="connsiteX6" fmla="*/ 2120646 w 3093466"/>
              <a:gd name="connsiteY6" fmla="*/ 2751582 h 3002788"/>
              <a:gd name="connsiteX7" fmla="*/ 1810766 w 3093466"/>
              <a:gd name="connsiteY7" fmla="*/ 3002788 h 3002788"/>
              <a:gd name="connsiteX8" fmla="*/ 0 w 3093466"/>
              <a:gd name="connsiteY8" fmla="*/ 2799842 h 3002788"/>
              <a:gd name="connsiteX9" fmla="*/ 49022 w 3093466"/>
              <a:gd name="connsiteY9" fmla="*/ 572770 h 3002788"/>
              <a:gd name="connsiteX10" fmla="*/ 1215644 w 3093466"/>
              <a:gd name="connsiteY10" fmla="*/ 0 h 3002788"/>
              <a:gd name="connsiteX11" fmla="*/ 3093466 w 3093466"/>
              <a:gd name="connsiteY11" fmla="*/ 23368 h 300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3466" h="3002788">
                <a:moveTo>
                  <a:pt x="3093466" y="23368"/>
                </a:moveTo>
                <a:lnTo>
                  <a:pt x="1733042" y="858012"/>
                </a:lnTo>
                <a:lnTo>
                  <a:pt x="1802384" y="1061974"/>
                </a:lnTo>
                <a:lnTo>
                  <a:pt x="1753362" y="1237488"/>
                </a:lnTo>
                <a:lnTo>
                  <a:pt x="1717548" y="1585468"/>
                </a:lnTo>
                <a:lnTo>
                  <a:pt x="2010918" y="1778254"/>
                </a:lnTo>
                <a:lnTo>
                  <a:pt x="2120646" y="2751582"/>
                </a:lnTo>
                <a:lnTo>
                  <a:pt x="1810766" y="3002788"/>
                </a:lnTo>
                <a:lnTo>
                  <a:pt x="0" y="2799842"/>
                </a:lnTo>
                <a:lnTo>
                  <a:pt x="49022" y="572770"/>
                </a:lnTo>
                <a:lnTo>
                  <a:pt x="1215644" y="0"/>
                </a:lnTo>
                <a:lnTo>
                  <a:pt x="3093466" y="23368"/>
                </a:lnTo>
                <a:close/>
              </a:path>
            </a:pathLst>
          </a:cu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aphicFrame>
        <p:nvGraphicFramePr>
          <p:cNvPr id="34" name="Object 33"/>
          <p:cNvGraphicFramePr>
            <a:graphicFrameLocks noChangeAspect="1"/>
          </p:cNvGraphicFramePr>
          <p:nvPr/>
        </p:nvGraphicFramePr>
        <p:xfrm>
          <a:off x="604838" y="2559050"/>
          <a:ext cx="2276475" cy="1300163"/>
        </p:xfrm>
        <a:graphic>
          <a:graphicData uri="http://schemas.openxmlformats.org/presentationml/2006/ole">
            <mc:AlternateContent xmlns:mc="http://schemas.openxmlformats.org/markup-compatibility/2006">
              <mc:Choice xmlns:v="urn:schemas-microsoft-com:vml" Requires="v">
                <p:oleObj spid="_x0000_s43013" name="Equation" r:id="rId4" imgW="1244520" imgH="711000" progId="Equation.DSMT4">
                  <p:embed/>
                </p:oleObj>
              </mc:Choice>
              <mc:Fallback>
                <p:oleObj name="Equation" r:id="rId4" imgW="1244520" imgH="7110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838" y="2559050"/>
                        <a:ext cx="2276475" cy="1300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1988" name="Picture 4"/>
          <p:cNvPicPr>
            <a:picLocks noChangeAspect="1" noChangeArrowheads="1"/>
          </p:cNvPicPr>
          <p:nvPr/>
        </p:nvPicPr>
        <p:blipFill>
          <a:blip r:embed="rId6" cstate="print"/>
          <a:srcRect/>
          <a:stretch>
            <a:fillRect/>
          </a:stretch>
        </p:blipFill>
        <p:spPr bwMode="auto">
          <a:xfrm rot="-5400000">
            <a:off x="3350921" y="554228"/>
            <a:ext cx="1724025" cy="1447800"/>
          </a:xfrm>
          <a:prstGeom prst="rect">
            <a:avLst/>
          </a:prstGeom>
          <a:noFill/>
          <a:ln w="9525">
            <a:noFill/>
            <a:miter lim="800000"/>
            <a:headEnd/>
            <a:tailEnd/>
          </a:ln>
        </p:spPr>
      </p:pic>
      <p:grpSp>
        <p:nvGrpSpPr>
          <p:cNvPr id="3" name="Group 14"/>
          <p:cNvGrpSpPr/>
          <p:nvPr/>
        </p:nvGrpSpPr>
        <p:grpSpPr>
          <a:xfrm>
            <a:off x="6514593" y="541316"/>
            <a:ext cx="1905000" cy="1567783"/>
            <a:chOff x="6807201" y="248708"/>
            <a:chExt cx="1905000" cy="1567783"/>
          </a:xfrm>
        </p:grpSpPr>
        <p:pic>
          <p:nvPicPr>
            <p:cNvPr id="16" name="Picture 2"/>
            <p:cNvPicPr>
              <a:picLocks noChangeAspect="1" noChangeArrowheads="1"/>
            </p:cNvPicPr>
            <p:nvPr/>
          </p:nvPicPr>
          <p:blipFill>
            <a:blip r:embed="rId7" cstate="print"/>
            <a:srcRect/>
            <a:stretch>
              <a:fillRect/>
            </a:stretch>
          </p:blipFill>
          <p:spPr bwMode="auto">
            <a:xfrm rot="20571900">
              <a:off x="6807201" y="248708"/>
              <a:ext cx="1905000" cy="1438275"/>
            </a:xfrm>
            <a:prstGeom prst="rect">
              <a:avLst/>
            </a:prstGeom>
            <a:noFill/>
            <a:ln w="9525">
              <a:noFill/>
              <a:miter lim="800000"/>
              <a:headEnd/>
              <a:tailEnd/>
            </a:ln>
          </p:spPr>
        </p:pic>
        <p:sp>
          <p:nvSpPr>
            <p:cNvPr id="17" name="Rectangle 16"/>
            <p:cNvSpPr/>
            <p:nvPr/>
          </p:nvSpPr>
          <p:spPr>
            <a:xfrm rot="20591291">
              <a:off x="6960014" y="545731"/>
              <a:ext cx="308940" cy="1270760"/>
            </a:xfrm>
            <a:prstGeom prst="rect">
              <a:avLst/>
            </a:prstGeom>
            <a:solidFill>
              <a:schemeClr val="tx2">
                <a:lumMod val="50000"/>
                <a:alpha val="5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 name="TextBox 12"/>
          <p:cNvSpPr txBox="1"/>
          <p:nvPr/>
        </p:nvSpPr>
        <p:spPr>
          <a:xfrm>
            <a:off x="5608948" y="2187020"/>
            <a:ext cx="3535052" cy="1815882"/>
          </a:xfrm>
          <a:prstGeom prst="rect">
            <a:avLst/>
          </a:prstGeom>
          <a:noFill/>
        </p:spPr>
        <p:txBody>
          <a:bodyPr wrap="square" rtlCol="0">
            <a:spAutoFit/>
          </a:bodyPr>
          <a:lstStyle/>
          <a:p>
            <a:r>
              <a:rPr lang="en-US" sz="2800" dirty="0" smtClean="0"/>
              <a:t>y-face: </a:t>
            </a:r>
          </a:p>
          <a:p>
            <a:r>
              <a:rPr lang="en-US" sz="2800" dirty="0" smtClean="0">
                <a:latin typeface="Symbol" pitchFamily="18" charset="2"/>
              </a:rPr>
              <a:t>s</a:t>
            </a:r>
            <a:r>
              <a:rPr lang="en-US" sz="2800" dirty="0" smtClean="0"/>
              <a:t>=-40MPa</a:t>
            </a:r>
          </a:p>
          <a:p>
            <a:r>
              <a:rPr lang="en-US" sz="2800" dirty="0" smtClean="0">
                <a:latin typeface="Symbol" pitchFamily="18" charset="2"/>
              </a:rPr>
              <a:t>t</a:t>
            </a:r>
            <a:r>
              <a:rPr lang="en-US" sz="2800" dirty="0" smtClean="0"/>
              <a:t>=+35MPa</a:t>
            </a:r>
          </a:p>
          <a:p>
            <a:r>
              <a:rPr lang="en-US" sz="2800" dirty="0" smtClean="0">
                <a:solidFill>
                  <a:srgbClr val="00B050"/>
                </a:solidFill>
              </a:rPr>
              <a:t>Y-point: (-40,+35)</a:t>
            </a:r>
          </a:p>
        </p:txBody>
      </p:sp>
      <p:sp>
        <p:nvSpPr>
          <p:cNvPr id="12" name="TextBox 11"/>
          <p:cNvSpPr txBox="1"/>
          <p:nvPr/>
        </p:nvSpPr>
        <p:spPr>
          <a:xfrm>
            <a:off x="0" y="4370832"/>
            <a:ext cx="8988552" cy="2246769"/>
          </a:xfrm>
          <a:prstGeom prst="rect">
            <a:avLst/>
          </a:prstGeom>
          <a:noFill/>
        </p:spPr>
        <p:txBody>
          <a:bodyPr wrap="square" rtlCol="0">
            <a:spAutoFit/>
          </a:bodyPr>
          <a:lstStyle/>
          <a:p>
            <a:r>
              <a:rPr lang="en-US" sz="2800" dirty="0" smtClean="0">
                <a:solidFill>
                  <a:srgbClr val="FF0000"/>
                </a:solidFill>
              </a:rPr>
              <a:t>This slide is reiterating that tensor components follow a sign convention different from the Mohr diagram convention. The tensor shear on the y-face is positive if it points in the positive x-direction.   The Mohr shear is positive if it tends to rotate the element clockwise.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1988"/>
                                        </p:tgtEl>
                                        <p:attrNameLst>
                                          <p:attrName>style.visibility</p:attrName>
                                        </p:attrNameLst>
                                      </p:cBhvr>
                                      <p:to>
                                        <p:strVal val="visible"/>
                                      </p:to>
                                    </p:set>
                                    <p:animEffect transition="in" filter="fade">
                                      <p:cBhvr>
                                        <p:cTn id="24" dur="2000"/>
                                        <p:tgtEl>
                                          <p:spTgt spid="41988"/>
                                        </p:tgtEl>
                                      </p:cBhvr>
                                    </p:animEffect>
                                  </p:childTnLst>
                                </p:cTn>
                              </p:par>
                              <p:par>
                                <p:cTn id="25" presetID="10" presetClass="exit" presetSubtype="0" fill="hold" nodeType="withEffect">
                                  <p:stCondLst>
                                    <p:cond delay="0"/>
                                  </p:stCondLst>
                                  <p:childTnLst>
                                    <p:animEffect transition="out" filter="fade">
                                      <p:cBhvr>
                                        <p:cTn id="26" dur="2000"/>
                                        <p:tgtEl>
                                          <p:spTgt spid="3"/>
                                        </p:tgtEl>
                                      </p:cBhvr>
                                    </p:animEffect>
                                    <p:set>
                                      <p:cBhvr>
                                        <p:cTn id="27" dur="1" fill="hold">
                                          <p:stCondLst>
                                            <p:cond delay="1999"/>
                                          </p:stCondLst>
                                        </p:cTn>
                                        <p:tgtEl>
                                          <p:spTgt spid="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p:cNvPicPr>
            <a:picLocks noChangeAspect="1" noChangeArrowheads="1"/>
          </p:cNvPicPr>
          <p:nvPr/>
        </p:nvPicPr>
        <p:blipFill>
          <a:blip r:embed="rId3" cstate="print"/>
          <a:srcRect b="13707"/>
          <a:stretch>
            <a:fillRect/>
          </a:stretch>
        </p:blipFill>
        <p:spPr bwMode="auto">
          <a:xfrm>
            <a:off x="0" y="585216"/>
            <a:ext cx="9097474" cy="2907792"/>
          </a:xfrm>
          <a:prstGeom prst="rect">
            <a:avLst/>
          </a:prstGeom>
          <a:noFill/>
          <a:ln w="9525">
            <a:noFill/>
            <a:miter lim="800000"/>
            <a:headEnd/>
            <a:tailEnd/>
          </a:ln>
        </p:spPr>
      </p:pic>
      <p:sp>
        <p:nvSpPr>
          <p:cNvPr id="11" name="Text Box 1"/>
          <p:cNvSpPr txBox="1">
            <a:spLocks noChangeArrowheads="1"/>
          </p:cNvSpPr>
          <p:nvPr/>
        </p:nvSpPr>
        <p:spPr bwMode="auto">
          <a:xfrm>
            <a:off x="0" y="-10081"/>
            <a:ext cx="9144000" cy="1010987"/>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smtClean="0">
                <a:solidFill>
                  <a:srgbClr val="C00000"/>
                </a:solidFill>
              </a:rPr>
              <a:t>Use the X &amp; Y points to make Mohr's Circle</a:t>
            </a:r>
            <a:endParaRPr lang="en-US" sz="3300" dirty="0">
              <a:solidFill>
                <a:srgbClr val="C00000"/>
              </a:solidFill>
            </a:endParaRPr>
          </a:p>
        </p:txBody>
      </p:sp>
      <p:sp>
        <p:nvSpPr>
          <p:cNvPr id="12" name="Rectangle 9"/>
          <p:cNvSpPr>
            <a:spLocks noChangeArrowheads="1"/>
          </p:cNvSpPr>
          <p:nvPr/>
        </p:nvSpPr>
        <p:spPr bwMode="auto">
          <a:xfrm>
            <a:off x="3261960" y="2568759"/>
            <a:ext cx="1451520" cy="829527"/>
          </a:xfrm>
          <a:prstGeom prst="rect">
            <a:avLst/>
          </a:prstGeom>
          <a:solidFill>
            <a:schemeClr val="bg1"/>
          </a:solidFill>
          <a:ln w="9525" algn="ctr">
            <a:solidFill>
              <a:schemeClr val="bg1"/>
            </a:solidFill>
            <a:round/>
            <a:headEnd/>
            <a:tailEnd/>
          </a:ln>
        </p:spPr>
        <p:txBody>
          <a:bodyPr lIns="82936" tIns="41469" rIns="82936" bIns="41469"/>
          <a:lstStyle/>
          <a:p>
            <a:endParaRPr lang="en-US"/>
          </a:p>
        </p:txBody>
      </p:sp>
      <p:sp>
        <p:nvSpPr>
          <p:cNvPr id="13" name="Right Arrow 10"/>
          <p:cNvSpPr>
            <a:spLocks noChangeArrowheads="1"/>
          </p:cNvSpPr>
          <p:nvPr/>
        </p:nvSpPr>
        <p:spPr bwMode="auto">
          <a:xfrm>
            <a:off x="3380832" y="1998546"/>
            <a:ext cx="1244160" cy="345636"/>
          </a:xfrm>
          <a:prstGeom prst="rightArrow">
            <a:avLst>
              <a:gd name="adj1" fmla="val 50000"/>
              <a:gd name="adj2" fmla="val 50000"/>
            </a:avLst>
          </a:prstGeom>
          <a:solidFill>
            <a:srgbClr val="00B8FF"/>
          </a:solidFill>
          <a:ln w="9525" algn="ctr">
            <a:solidFill>
              <a:schemeClr val="tx1"/>
            </a:solidFill>
            <a:round/>
            <a:headEnd/>
            <a:tailEnd/>
          </a:ln>
        </p:spPr>
        <p:txBody>
          <a:bodyPr lIns="82936" tIns="41469" rIns="82936" bIns="41469"/>
          <a:lstStyle/>
          <a:p>
            <a:endParaRPr lang="en-US"/>
          </a:p>
        </p:txBody>
      </p:sp>
      <p:sp>
        <p:nvSpPr>
          <p:cNvPr id="14" name="Rectangle 11"/>
          <p:cNvSpPr>
            <a:spLocks noChangeArrowheads="1"/>
          </p:cNvSpPr>
          <p:nvPr/>
        </p:nvSpPr>
        <p:spPr bwMode="auto">
          <a:xfrm>
            <a:off x="6069240" y="1422122"/>
            <a:ext cx="276480" cy="276509"/>
          </a:xfrm>
          <a:prstGeom prst="rect">
            <a:avLst/>
          </a:prstGeom>
          <a:solidFill>
            <a:schemeClr val="bg1"/>
          </a:solidFill>
          <a:ln w="9525" algn="ctr">
            <a:solidFill>
              <a:schemeClr val="bg1"/>
            </a:solidFill>
            <a:round/>
            <a:headEnd/>
            <a:tailEnd/>
          </a:ln>
        </p:spPr>
        <p:txBody>
          <a:bodyPr lIns="82936" tIns="41469" rIns="82936" bIns="41469"/>
          <a:lstStyle/>
          <a:p>
            <a:r>
              <a:rPr lang="en-US" dirty="0" smtClean="0"/>
              <a:t>Y</a:t>
            </a:r>
            <a:endParaRPr lang="en-US" dirty="0"/>
          </a:p>
        </p:txBody>
      </p:sp>
      <p:sp>
        <p:nvSpPr>
          <p:cNvPr id="15" name="Rectangle 12"/>
          <p:cNvSpPr>
            <a:spLocks noChangeArrowheads="1"/>
          </p:cNvSpPr>
          <p:nvPr/>
        </p:nvSpPr>
        <p:spPr bwMode="auto">
          <a:xfrm>
            <a:off x="8034984" y="2559615"/>
            <a:ext cx="276480" cy="276509"/>
          </a:xfrm>
          <a:prstGeom prst="rect">
            <a:avLst/>
          </a:prstGeom>
          <a:solidFill>
            <a:schemeClr val="bg1"/>
          </a:solidFill>
          <a:ln w="9525" algn="ctr">
            <a:solidFill>
              <a:schemeClr val="bg1"/>
            </a:solidFill>
            <a:round/>
            <a:headEnd/>
            <a:tailEnd/>
          </a:ln>
        </p:spPr>
        <p:txBody>
          <a:bodyPr lIns="82936" tIns="41469" rIns="82936" bIns="41469"/>
          <a:lstStyle/>
          <a:p>
            <a:r>
              <a:rPr lang="en-US" dirty="0" smtClean="0"/>
              <a:t>X</a:t>
            </a:r>
            <a:endParaRPr lang="en-US" dirty="0"/>
          </a:p>
        </p:txBody>
      </p:sp>
      <p:sp>
        <p:nvSpPr>
          <p:cNvPr id="16" name="TextBox 15"/>
          <p:cNvSpPr txBox="1"/>
          <p:nvPr/>
        </p:nvSpPr>
        <p:spPr>
          <a:xfrm>
            <a:off x="0" y="592836"/>
            <a:ext cx="3261855" cy="461665"/>
          </a:xfrm>
          <a:prstGeom prst="rect">
            <a:avLst/>
          </a:prstGeom>
          <a:noFill/>
        </p:spPr>
        <p:txBody>
          <a:bodyPr wrap="none" rtlCol="0">
            <a:spAutoFit/>
          </a:bodyPr>
          <a:lstStyle/>
          <a:p>
            <a:r>
              <a:rPr lang="en-US" sz="1200" dirty="0" smtClean="0"/>
              <a:t>sign convention: normal stress positive if tensile</a:t>
            </a:r>
          </a:p>
          <a:p>
            <a:r>
              <a:rPr lang="en-US" sz="1200" dirty="0" smtClean="0"/>
              <a:t>shear stress: positive if inducing a clockwise twist</a:t>
            </a:r>
          </a:p>
        </p:txBody>
      </p:sp>
      <p:sp>
        <p:nvSpPr>
          <p:cNvPr id="17" name="TextBox 16"/>
          <p:cNvSpPr txBox="1"/>
          <p:nvPr/>
        </p:nvSpPr>
        <p:spPr>
          <a:xfrm>
            <a:off x="5065776" y="3429000"/>
            <a:ext cx="3953198" cy="523220"/>
          </a:xfrm>
          <a:prstGeom prst="rect">
            <a:avLst/>
          </a:prstGeom>
          <a:noFill/>
        </p:spPr>
        <p:txBody>
          <a:bodyPr wrap="none" rtlCol="0">
            <a:spAutoFit/>
          </a:bodyPr>
          <a:lstStyle/>
          <a:p>
            <a:r>
              <a:rPr lang="en-US" sz="2800" dirty="0" smtClean="0"/>
              <a:t>Crucial!  label X&amp;Y points!</a:t>
            </a:r>
          </a:p>
        </p:txBody>
      </p:sp>
    </p:spTree>
    <p:extLst>
      <p:ext uri="{BB962C8B-B14F-4D97-AF65-F5344CB8AC3E}">
        <p14:creationId xmlns:p14="http://schemas.microsoft.com/office/powerpoint/2010/main" val="6137982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1"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 calcmode="lin" valueType="num">
                                      <p:cBhvr>
                                        <p:cTn id="27" dur="1000" fill="hold"/>
                                        <p:tgtEl>
                                          <p:spTgt spid="17"/>
                                        </p:tgtEl>
                                        <p:attrNameLst>
                                          <p:attrName>style.rotation</p:attrName>
                                        </p:attrNameLst>
                                      </p:cBhvr>
                                      <p:tavLst>
                                        <p:tav tm="0">
                                          <p:val>
                                            <p:fltVal val="90"/>
                                          </p:val>
                                        </p:tav>
                                        <p:tav tm="100000">
                                          <p:val>
                                            <p:fltVal val="0"/>
                                          </p:val>
                                        </p:tav>
                                      </p:tavLst>
                                    </p:anim>
                                    <p:animEffect transition="in" filter="fade">
                                      <p:cBhvr>
                                        <p:cTn id="28" dur="10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grpId="2"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2000"/>
                                        <p:tgtEl>
                                          <p:spTgt spid="17"/>
                                        </p:tgtEl>
                                      </p:cBhvr>
                                    </p:animEffect>
                                    <p:anim calcmode="lin" valueType="num">
                                      <p:cBhvr>
                                        <p:cTn id="34" dur="2000" fill="hold"/>
                                        <p:tgtEl>
                                          <p:spTgt spid="17"/>
                                        </p:tgtEl>
                                        <p:attrNameLst>
                                          <p:attrName>ppt_w</p:attrName>
                                        </p:attrNameLst>
                                      </p:cBhvr>
                                      <p:tavLst>
                                        <p:tav tm="0" fmla="#ppt_w*sin(2.5*pi*$)">
                                          <p:val>
                                            <p:fltVal val="0"/>
                                          </p:val>
                                        </p:tav>
                                        <p:tav tm="100000">
                                          <p:val>
                                            <p:fltVal val="1"/>
                                          </p:val>
                                        </p:tav>
                                      </p:tavLst>
                                    </p:anim>
                                    <p:anim calcmode="lin" valueType="num">
                                      <p:cBhvr>
                                        <p:cTn id="35"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7" grpId="2"/>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Constructing Mohr’s circle</a:t>
            </a:r>
            <a:endParaRPr lang="en-US" dirty="0"/>
          </a:p>
        </p:txBody>
      </p:sp>
      <p:sp>
        <p:nvSpPr>
          <p:cNvPr id="2" name="Slide Number Placeholder 1"/>
          <p:cNvSpPr>
            <a:spLocks noGrp="1"/>
          </p:cNvSpPr>
          <p:nvPr>
            <p:ph type="sldNum" sz="quarter" idx="12"/>
          </p:nvPr>
        </p:nvSpPr>
        <p:spPr/>
        <p:txBody>
          <a:bodyPr/>
          <a:lstStyle/>
          <a:p>
            <a:fld id="{83F8FACB-BFF3-4379-AB87-76389448554C}" type="slidenum">
              <a:rPr lang="en-US" smtClean="0"/>
              <a:pPr/>
              <a:t>42</a:t>
            </a:fld>
            <a:endParaRPr lang="en-US" dirty="0"/>
          </a:p>
        </p:txBody>
      </p:sp>
      <p:sp>
        <p:nvSpPr>
          <p:cNvPr id="4" name="TextBox 3"/>
          <p:cNvSpPr txBox="1"/>
          <p:nvPr/>
        </p:nvSpPr>
        <p:spPr>
          <a:xfrm>
            <a:off x="0" y="774700"/>
            <a:ext cx="9144000" cy="2246769"/>
          </a:xfrm>
          <a:prstGeom prst="rect">
            <a:avLst/>
          </a:prstGeom>
          <a:noFill/>
        </p:spPr>
        <p:txBody>
          <a:bodyPr wrap="square" rtlCol="0">
            <a:spAutoFit/>
          </a:bodyPr>
          <a:lstStyle/>
          <a:p>
            <a:pPr marL="514350" indent="-514350">
              <a:buAutoNum type="arabicPeriod"/>
            </a:pPr>
            <a:r>
              <a:rPr lang="en-US" sz="2800" dirty="0" smtClean="0"/>
              <a:t>Draw stress element</a:t>
            </a:r>
          </a:p>
          <a:p>
            <a:pPr marL="514350" indent="-514350">
              <a:buAutoNum type="arabicPeriod"/>
            </a:pPr>
            <a:r>
              <a:rPr lang="en-US" sz="2800" dirty="0" smtClean="0"/>
              <a:t>Plot x-point: (</a:t>
            </a:r>
            <a:r>
              <a:rPr lang="en-US" sz="2800" dirty="0" err="1" smtClean="0">
                <a:latin typeface="Symbol" pitchFamily="18" charset="2"/>
              </a:rPr>
              <a:t>s</a:t>
            </a:r>
            <a:r>
              <a:rPr lang="en-US" sz="2800" dirty="0" err="1" smtClean="0"/>
              <a:t>,</a:t>
            </a:r>
            <a:r>
              <a:rPr lang="en-US" sz="2800" dirty="0" err="1" smtClean="0">
                <a:latin typeface="Symbol" pitchFamily="18" charset="2"/>
              </a:rPr>
              <a:t>t</a:t>
            </a:r>
            <a:r>
              <a:rPr lang="en-US" sz="2800" dirty="0" smtClean="0"/>
              <a:t>) with LABEL “X”.</a:t>
            </a:r>
          </a:p>
          <a:p>
            <a:pPr marL="514350" indent="-514350">
              <a:buAutoNum type="arabicPeriod"/>
            </a:pPr>
            <a:r>
              <a:rPr lang="en-US" sz="2800" dirty="0" smtClean="0"/>
              <a:t>Plot y-point: (</a:t>
            </a:r>
            <a:r>
              <a:rPr lang="en-US" sz="2800" dirty="0" err="1" smtClean="0">
                <a:latin typeface="Symbol" pitchFamily="18" charset="2"/>
              </a:rPr>
              <a:t>s</a:t>
            </a:r>
            <a:r>
              <a:rPr lang="en-US" sz="2800" dirty="0" err="1" smtClean="0"/>
              <a:t>,</a:t>
            </a:r>
            <a:r>
              <a:rPr lang="en-US" sz="2800" dirty="0" err="1" smtClean="0">
                <a:latin typeface="Symbol" pitchFamily="18" charset="2"/>
              </a:rPr>
              <a:t>t</a:t>
            </a:r>
            <a:r>
              <a:rPr lang="en-US" sz="2800" dirty="0" smtClean="0"/>
              <a:t>) with LABEL “Y”.</a:t>
            </a:r>
          </a:p>
          <a:p>
            <a:pPr marL="514350" indent="-514350">
              <a:buAutoNum type="arabicPeriod"/>
            </a:pPr>
            <a:r>
              <a:rPr lang="en-US" sz="2800" dirty="0" smtClean="0"/>
              <a:t>Draw line connecting the X and Y points. </a:t>
            </a:r>
          </a:p>
          <a:p>
            <a:pPr marL="514350" indent="-514350">
              <a:buAutoNum type="arabicPeriod"/>
            </a:pPr>
            <a:r>
              <a:rPr lang="en-US" sz="2800" dirty="0" smtClean="0"/>
              <a:t>Make circle with that line as diameter.</a:t>
            </a:r>
          </a:p>
        </p:txBody>
      </p:sp>
      <p:sp>
        <p:nvSpPr>
          <p:cNvPr id="5" name="Right Arrow 4"/>
          <p:cNvSpPr/>
          <p:nvPr/>
        </p:nvSpPr>
        <p:spPr>
          <a:xfrm flipH="1">
            <a:off x="7162800" y="1228163"/>
            <a:ext cx="1640541" cy="430306"/>
          </a:xfrm>
          <a:prstGeom prst="rightArrow">
            <a:avLst/>
          </a:prstGeom>
          <a:solidFill>
            <a:srgbClr val="FF0000"/>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ight Arrow 5"/>
          <p:cNvSpPr/>
          <p:nvPr/>
        </p:nvSpPr>
        <p:spPr>
          <a:xfrm flipH="1">
            <a:off x="7171760" y="1604688"/>
            <a:ext cx="1640541" cy="430306"/>
          </a:xfrm>
          <a:prstGeom prst="rightArrow">
            <a:avLst/>
          </a:prstGeom>
          <a:solidFill>
            <a:srgbClr val="FF0000"/>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accel="50000" decel="50000" fill="hold" grpId="1" nodeType="withEffect">
                                  <p:stCondLst>
                                    <p:cond delay="0"/>
                                  </p:stCondLst>
                                  <p:childTnLst>
                                    <p:animMotion origin="layout" path="M 3.33333E-6 3.33333E-6 L -0.15886 3.33333E-6 " pathEditMode="relative" rAng="0" ptsTypes="AA">
                                      <p:cBhvr>
                                        <p:cTn id="9" dur="2000" fill="hold"/>
                                        <p:tgtEl>
                                          <p:spTgt spid="5"/>
                                        </p:tgtEl>
                                        <p:attrNameLst>
                                          <p:attrName>ppt_x</p:attrName>
                                          <p:attrName>ppt_y</p:attrName>
                                        </p:attrNameLst>
                                      </p:cBhvr>
                                      <p:rCtr x="-7951"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35" presetClass="path" presetSubtype="0" accel="50000" decel="50000" fill="hold" grpId="1" nodeType="withEffect">
                                  <p:stCondLst>
                                    <p:cond delay="0"/>
                                  </p:stCondLst>
                                  <p:childTnLst>
                                    <p:animMotion origin="layout" path="M 3.33333E-6 3.33333E-6 L -0.15886 3.33333E-6 " pathEditMode="relative" rAng="0" ptsTypes="AA">
                                      <p:cBhvr>
                                        <p:cTn id="16" dur="2000" fill="hold"/>
                                        <p:tgtEl>
                                          <p:spTgt spid="6"/>
                                        </p:tgtEl>
                                        <p:attrNameLst>
                                          <p:attrName>ppt_x</p:attrName>
                                          <p:attrName>ppt_y</p:attrName>
                                        </p:attrNameLst>
                                      </p:cBhvr>
                                      <p:rCtr x="-795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
          <p:cNvSpPr txBox="1">
            <a:spLocks noChangeArrowheads="1"/>
          </p:cNvSpPr>
          <p:nvPr/>
        </p:nvSpPr>
        <p:spPr bwMode="auto">
          <a:xfrm>
            <a:off x="0" y="-10081"/>
            <a:ext cx="9144000" cy="1010987"/>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a:solidFill>
                  <a:srgbClr val="000000"/>
                </a:solidFill>
              </a:rPr>
              <a:t>Mohr's </a:t>
            </a:r>
            <a:r>
              <a:rPr lang="en-US" sz="3300" dirty="0" smtClean="0">
                <a:solidFill>
                  <a:srgbClr val="000000"/>
                </a:solidFill>
              </a:rPr>
              <a:t>Circle Example </a:t>
            </a:r>
            <a:r>
              <a:rPr lang="en-US" sz="3300" dirty="0">
                <a:solidFill>
                  <a:srgbClr val="000000"/>
                </a:solidFill>
              </a:rPr>
              <a:t>1</a:t>
            </a:r>
          </a:p>
        </p:txBody>
      </p:sp>
      <p:pic>
        <p:nvPicPr>
          <p:cNvPr id="10243" name="Picture 2"/>
          <p:cNvPicPr>
            <a:picLocks noChangeAspect="1" noChangeArrowheads="1"/>
          </p:cNvPicPr>
          <p:nvPr/>
        </p:nvPicPr>
        <p:blipFill>
          <a:blip r:embed="rId3" cstate="print"/>
          <a:srcRect l="15626" t="12400" r="7893" b="9497"/>
          <a:stretch>
            <a:fillRect/>
          </a:stretch>
        </p:blipFill>
        <p:spPr bwMode="auto">
          <a:xfrm>
            <a:off x="0" y="0"/>
            <a:ext cx="1571974" cy="1517904"/>
          </a:xfrm>
          <a:prstGeom prst="rect">
            <a:avLst/>
          </a:prstGeom>
          <a:noFill/>
          <a:ln w="9525">
            <a:noFill/>
            <a:round/>
            <a:headEnd/>
            <a:tailEnd/>
          </a:ln>
        </p:spPr>
      </p:pic>
      <p:pic>
        <p:nvPicPr>
          <p:cNvPr id="10244" name="Picture 3"/>
          <p:cNvPicPr>
            <a:picLocks noChangeAspect="1" noChangeArrowheads="1"/>
          </p:cNvPicPr>
          <p:nvPr/>
        </p:nvPicPr>
        <p:blipFill>
          <a:blip r:embed="rId4" cstate="print"/>
          <a:srcRect/>
          <a:stretch>
            <a:fillRect/>
          </a:stretch>
        </p:blipFill>
        <p:spPr bwMode="auto">
          <a:xfrm>
            <a:off x="1799424" y="705920"/>
            <a:ext cx="2469600" cy="2164547"/>
          </a:xfrm>
          <a:prstGeom prst="rect">
            <a:avLst/>
          </a:prstGeom>
          <a:noFill/>
          <a:ln w="9525">
            <a:noFill/>
            <a:round/>
            <a:headEnd/>
            <a:tailEnd/>
          </a:ln>
        </p:spPr>
      </p:pic>
      <p:sp>
        <p:nvSpPr>
          <p:cNvPr id="10246" name="Text Box 5"/>
          <p:cNvSpPr txBox="1">
            <a:spLocks noChangeArrowheads="1"/>
          </p:cNvSpPr>
          <p:nvPr/>
        </p:nvSpPr>
        <p:spPr bwMode="auto">
          <a:xfrm>
            <a:off x="0" y="2204765"/>
            <a:ext cx="2280960" cy="440686"/>
          </a:xfrm>
          <a:prstGeom prst="rect">
            <a:avLst/>
          </a:prstGeom>
          <a:noFill/>
          <a:ln w="9525">
            <a:noFill/>
            <a:round/>
            <a:headEnd/>
            <a:tailEnd/>
          </a:ln>
        </p:spPr>
        <p:txBody>
          <a:bodyPr lIns="81631" tIns="63213" rIns="81631" bIns="40816"/>
          <a:lstStyle/>
          <a:p>
            <a:pPr>
              <a:tabLst>
                <a:tab pos="656582" algn="l"/>
                <a:tab pos="1313162" algn="l"/>
                <a:tab pos="1969745" algn="l"/>
              </a:tabLst>
            </a:pPr>
            <a:r>
              <a:rPr lang="en-US" sz="2500" dirty="0">
                <a:solidFill>
                  <a:srgbClr val="000000"/>
                </a:solidFill>
              </a:rPr>
              <a:t>Units in </a:t>
            </a:r>
            <a:r>
              <a:rPr lang="en-US" sz="2500" dirty="0" err="1">
                <a:solidFill>
                  <a:srgbClr val="000000"/>
                </a:solidFill>
              </a:rPr>
              <a:t>MPa</a:t>
            </a:r>
            <a:endParaRPr lang="en-US" sz="2500" dirty="0">
              <a:solidFill>
                <a:srgbClr val="000000"/>
              </a:solidFill>
            </a:endParaRPr>
          </a:p>
        </p:txBody>
      </p:sp>
      <p:sp>
        <p:nvSpPr>
          <p:cNvPr id="11" name="TextBox 10"/>
          <p:cNvSpPr txBox="1"/>
          <p:nvPr/>
        </p:nvSpPr>
        <p:spPr>
          <a:xfrm>
            <a:off x="201168" y="2852928"/>
            <a:ext cx="1308371" cy="954107"/>
          </a:xfrm>
          <a:prstGeom prst="rect">
            <a:avLst/>
          </a:prstGeom>
          <a:noFill/>
        </p:spPr>
        <p:txBody>
          <a:bodyPr wrap="none" rtlCol="0">
            <a:spAutoFit/>
          </a:bodyPr>
          <a:lstStyle/>
          <a:p>
            <a:r>
              <a:rPr lang="en-US" sz="2800" dirty="0" smtClean="0"/>
              <a:t>x: (1,2)</a:t>
            </a:r>
          </a:p>
          <a:p>
            <a:r>
              <a:rPr lang="en-US" sz="2800" dirty="0" smtClean="0"/>
              <a:t>y: (3,-2)</a:t>
            </a:r>
          </a:p>
        </p:txBody>
      </p:sp>
      <p:grpSp>
        <p:nvGrpSpPr>
          <p:cNvPr id="16" name="Group 15"/>
          <p:cNvGrpSpPr/>
          <p:nvPr/>
        </p:nvGrpSpPr>
        <p:grpSpPr>
          <a:xfrm>
            <a:off x="4903694" y="2056051"/>
            <a:ext cx="3960295" cy="400110"/>
            <a:chOff x="4903694" y="2056051"/>
            <a:chExt cx="3960295" cy="400110"/>
          </a:xfrm>
        </p:grpSpPr>
        <p:cxnSp>
          <p:nvCxnSpPr>
            <p:cNvPr id="14" name="Straight Connector 13"/>
            <p:cNvCxnSpPr/>
            <p:nvPr/>
          </p:nvCxnSpPr>
          <p:spPr>
            <a:xfrm>
              <a:off x="4903694" y="2238176"/>
              <a:ext cx="36307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525435" y="2056051"/>
              <a:ext cx="338554" cy="400110"/>
            </a:xfrm>
            <a:prstGeom prst="rect">
              <a:avLst/>
            </a:prstGeom>
            <a:noFill/>
          </p:spPr>
          <p:txBody>
            <a:bodyPr wrap="none" rtlCol="0">
              <a:spAutoFit/>
            </a:bodyPr>
            <a:lstStyle/>
            <a:p>
              <a:r>
                <a:rPr lang="en-US" sz="2000" dirty="0" smtClean="0">
                  <a:latin typeface="Symbol" panose="05050102010706020507" pitchFamily="18" charset="2"/>
                </a:rPr>
                <a:t>s</a:t>
              </a:r>
            </a:p>
          </p:txBody>
        </p:sp>
      </p:grpSp>
      <p:grpSp>
        <p:nvGrpSpPr>
          <p:cNvPr id="17" name="Group 16"/>
          <p:cNvGrpSpPr/>
          <p:nvPr/>
        </p:nvGrpSpPr>
        <p:grpSpPr>
          <a:xfrm>
            <a:off x="5542294" y="582866"/>
            <a:ext cx="302694" cy="3119558"/>
            <a:chOff x="5542294" y="582866"/>
            <a:chExt cx="302694" cy="3119558"/>
          </a:xfrm>
        </p:grpSpPr>
        <p:cxnSp>
          <p:nvCxnSpPr>
            <p:cNvPr id="3" name="Straight Connector 2"/>
            <p:cNvCxnSpPr/>
            <p:nvPr/>
          </p:nvCxnSpPr>
          <p:spPr>
            <a:xfrm>
              <a:off x="5844988" y="758952"/>
              <a:ext cx="0" cy="294347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542294" y="582866"/>
              <a:ext cx="296876" cy="400110"/>
            </a:xfrm>
            <a:prstGeom prst="rect">
              <a:avLst/>
            </a:prstGeom>
            <a:noFill/>
          </p:spPr>
          <p:txBody>
            <a:bodyPr wrap="none" rtlCol="0">
              <a:spAutoFit/>
            </a:bodyPr>
            <a:lstStyle/>
            <a:p>
              <a:r>
                <a:rPr lang="en-US" sz="2000" dirty="0" smtClean="0">
                  <a:latin typeface="Symbol" panose="05050102010706020507" pitchFamily="18" charset="2"/>
                </a:rPr>
                <a:t>t</a:t>
              </a:r>
            </a:p>
          </p:txBody>
        </p:sp>
      </p:grpSp>
      <p:sp>
        <p:nvSpPr>
          <p:cNvPr id="18" name="Oval 17"/>
          <p:cNvSpPr/>
          <p:nvPr/>
        </p:nvSpPr>
        <p:spPr>
          <a:xfrm>
            <a:off x="6311154" y="1114404"/>
            <a:ext cx="170330" cy="170330"/>
          </a:xfrm>
          <a:prstGeom prst="ellipse">
            <a:avLst/>
          </a:prstGeom>
          <a:solidFill>
            <a:schemeClr val="tx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Oval 23"/>
          <p:cNvSpPr/>
          <p:nvPr/>
        </p:nvSpPr>
        <p:spPr>
          <a:xfrm>
            <a:off x="7394764" y="3252700"/>
            <a:ext cx="170330" cy="170330"/>
          </a:xfrm>
          <a:prstGeom prst="ellipse">
            <a:avLst/>
          </a:prstGeom>
          <a:solidFill>
            <a:schemeClr val="tx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Rectangle 24"/>
          <p:cNvSpPr/>
          <p:nvPr/>
        </p:nvSpPr>
        <p:spPr>
          <a:xfrm>
            <a:off x="5629276" y="724708"/>
            <a:ext cx="1460677" cy="403141"/>
          </a:xfrm>
          <a:prstGeom prst="rect">
            <a:avLst/>
          </a:prstGeom>
          <a:no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x(1,2)</a:t>
            </a:r>
            <a:endParaRPr lang="en-US" dirty="0"/>
          </a:p>
        </p:txBody>
      </p:sp>
      <p:sp>
        <p:nvSpPr>
          <p:cNvPr id="26" name="Rectangle 25"/>
          <p:cNvSpPr/>
          <p:nvPr/>
        </p:nvSpPr>
        <p:spPr>
          <a:xfrm>
            <a:off x="7344611" y="3392736"/>
            <a:ext cx="1322148" cy="403141"/>
          </a:xfrm>
          <a:prstGeom prst="rect">
            <a:avLst/>
          </a:prstGeom>
          <a:no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y(3,-2)</a:t>
            </a:r>
            <a:endParaRPr lang="en-US" dirty="0"/>
          </a:p>
        </p:txBody>
      </p:sp>
      <p:cxnSp>
        <p:nvCxnSpPr>
          <p:cNvPr id="20" name="Straight Connector 19"/>
          <p:cNvCxnSpPr/>
          <p:nvPr/>
        </p:nvCxnSpPr>
        <p:spPr>
          <a:xfrm>
            <a:off x="6400800" y="1219200"/>
            <a:ext cx="1066800" cy="2057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736606" y="1066800"/>
            <a:ext cx="2427950" cy="2427950"/>
          </a:xfrm>
          <a:prstGeom prst="ellipse">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 name="Group 9"/>
          <p:cNvGrpSpPr/>
          <p:nvPr/>
        </p:nvGrpSpPr>
        <p:grpSpPr>
          <a:xfrm>
            <a:off x="4675115" y="632824"/>
            <a:ext cx="4224503" cy="3210704"/>
            <a:chOff x="5185656" y="1064116"/>
            <a:chExt cx="2861280" cy="2174628"/>
          </a:xfrm>
        </p:grpSpPr>
        <p:pic>
          <p:nvPicPr>
            <p:cNvPr id="6" name="Picture 4"/>
            <p:cNvPicPr>
              <a:picLocks noChangeAspect="1" noChangeArrowheads="1"/>
            </p:cNvPicPr>
            <p:nvPr/>
          </p:nvPicPr>
          <p:blipFill>
            <a:blip r:embed="rId5" cstate="print"/>
            <a:srcRect/>
            <a:stretch>
              <a:fillRect/>
            </a:stretch>
          </p:blipFill>
          <p:spPr bwMode="auto">
            <a:xfrm>
              <a:off x="5185656" y="1064116"/>
              <a:ext cx="2861280" cy="2174628"/>
            </a:xfrm>
            <a:prstGeom prst="rect">
              <a:avLst/>
            </a:prstGeom>
            <a:noFill/>
            <a:ln w="9525">
              <a:noFill/>
              <a:round/>
              <a:headEnd/>
              <a:tailEnd/>
            </a:ln>
          </p:spPr>
        </p:pic>
        <p:sp>
          <p:nvSpPr>
            <p:cNvPr id="8" name="Rectangle 7"/>
            <p:cNvSpPr/>
            <p:nvPr/>
          </p:nvSpPr>
          <p:spPr>
            <a:xfrm>
              <a:off x="7127875" y="293687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y</a:t>
              </a:r>
              <a:endParaRPr lang="en-US" dirty="0"/>
            </a:p>
          </p:txBody>
        </p:sp>
        <p:sp>
          <p:nvSpPr>
            <p:cNvPr id="9" name="Rectangle 8"/>
            <p:cNvSpPr/>
            <p:nvPr/>
          </p:nvSpPr>
          <p:spPr>
            <a:xfrm>
              <a:off x="6038215" y="112331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x</a:t>
              </a:r>
              <a:endParaRPr lang="en-US" dirty="0"/>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80">
                                          <p:stCondLst>
                                            <p:cond delay="0"/>
                                          </p:stCondLst>
                                        </p:cTn>
                                        <p:tgtEl>
                                          <p:spTgt spid="25"/>
                                        </p:tgtEl>
                                      </p:cBhvr>
                                    </p:animEffect>
                                    <p:anim calcmode="lin" valueType="num">
                                      <p:cBhvr>
                                        <p:cTn id="3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9" dur="26">
                                          <p:stCondLst>
                                            <p:cond delay="650"/>
                                          </p:stCondLst>
                                        </p:cTn>
                                        <p:tgtEl>
                                          <p:spTgt spid="25"/>
                                        </p:tgtEl>
                                      </p:cBhvr>
                                      <p:to x="100000" y="60000"/>
                                    </p:animScale>
                                    <p:animScale>
                                      <p:cBhvr>
                                        <p:cTn id="40" dur="166" decel="50000">
                                          <p:stCondLst>
                                            <p:cond delay="676"/>
                                          </p:stCondLst>
                                        </p:cTn>
                                        <p:tgtEl>
                                          <p:spTgt spid="25"/>
                                        </p:tgtEl>
                                      </p:cBhvr>
                                      <p:to x="100000" y="100000"/>
                                    </p:animScale>
                                    <p:animScale>
                                      <p:cBhvr>
                                        <p:cTn id="41" dur="26">
                                          <p:stCondLst>
                                            <p:cond delay="1312"/>
                                          </p:stCondLst>
                                        </p:cTn>
                                        <p:tgtEl>
                                          <p:spTgt spid="25"/>
                                        </p:tgtEl>
                                      </p:cBhvr>
                                      <p:to x="100000" y="80000"/>
                                    </p:animScale>
                                    <p:animScale>
                                      <p:cBhvr>
                                        <p:cTn id="42" dur="166" decel="50000">
                                          <p:stCondLst>
                                            <p:cond delay="1338"/>
                                          </p:stCondLst>
                                        </p:cTn>
                                        <p:tgtEl>
                                          <p:spTgt spid="25"/>
                                        </p:tgtEl>
                                      </p:cBhvr>
                                      <p:to x="100000" y="100000"/>
                                    </p:animScale>
                                    <p:animScale>
                                      <p:cBhvr>
                                        <p:cTn id="43" dur="26">
                                          <p:stCondLst>
                                            <p:cond delay="1642"/>
                                          </p:stCondLst>
                                        </p:cTn>
                                        <p:tgtEl>
                                          <p:spTgt spid="25"/>
                                        </p:tgtEl>
                                      </p:cBhvr>
                                      <p:to x="100000" y="90000"/>
                                    </p:animScale>
                                    <p:animScale>
                                      <p:cBhvr>
                                        <p:cTn id="44" dur="166" decel="50000">
                                          <p:stCondLst>
                                            <p:cond delay="1668"/>
                                          </p:stCondLst>
                                        </p:cTn>
                                        <p:tgtEl>
                                          <p:spTgt spid="25"/>
                                        </p:tgtEl>
                                      </p:cBhvr>
                                      <p:to x="100000" y="100000"/>
                                    </p:animScale>
                                    <p:animScale>
                                      <p:cBhvr>
                                        <p:cTn id="45" dur="26">
                                          <p:stCondLst>
                                            <p:cond delay="1808"/>
                                          </p:stCondLst>
                                        </p:cTn>
                                        <p:tgtEl>
                                          <p:spTgt spid="25"/>
                                        </p:tgtEl>
                                      </p:cBhvr>
                                      <p:to x="100000" y="95000"/>
                                    </p:animScale>
                                    <p:animScale>
                                      <p:cBhvr>
                                        <p:cTn id="46" dur="166" decel="50000">
                                          <p:stCondLst>
                                            <p:cond delay="1834"/>
                                          </p:stCondLst>
                                        </p:cTn>
                                        <p:tgtEl>
                                          <p:spTgt spid="25"/>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 presetClass="entr" presetSubtype="1"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80">
                                          <p:stCondLst>
                                            <p:cond delay="0"/>
                                          </p:stCondLst>
                                        </p:cTn>
                                        <p:tgtEl>
                                          <p:spTgt spid="26"/>
                                        </p:tgtEl>
                                      </p:cBhvr>
                                    </p:animEffect>
                                    <p:anim calcmode="lin" valueType="num">
                                      <p:cBhvr>
                                        <p:cTn id="5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63" dur="26">
                                          <p:stCondLst>
                                            <p:cond delay="650"/>
                                          </p:stCondLst>
                                        </p:cTn>
                                        <p:tgtEl>
                                          <p:spTgt spid="26"/>
                                        </p:tgtEl>
                                      </p:cBhvr>
                                      <p:to x="100000" y="60000"/>
                                    </p:animScale>
                                    <p:animScale>
                                      <p:cBhvr>
                                        <p:cTn id="64" dur="166" decel="50000">
                                          <p:stCondLst>
                                            <p:cond delay="676"/>
                                          </p:stCondLst>
                                        </p:cTn>
                                        <p:tgtEl>
                                          <p:spTgt spid="26"/>
                                        </p:tgtEl>
                                      </p:cBhvr>
                                      <p:to x="100000" y="100000"/>
                                    </p:animScale>
                                    <p:animScale>
                                      <p:cBhvr>
                                        <p:cTn id="65" dur="26">
                                          <p:stCondLst>
                                            <p:cond delay="1312"/>
                                          </p:stCondLst>
                                        </p:cTn>
                                        <p:tgtEl>
                                          <p:spTgt spid="26"/>
                                        </p:tgtEl>
                                      </p:cBhvr>
                                      <p:to x="100000" y="80000"/>
                                    </p:animScale>
                                    <p:animScale>
                                      <p:cBhvr>
                                        <p:cTn id="66" dur="166" decel="50000">
                                          <p:stCondLst>
                                            <p:cond delay="1338"/>
                                          </p:stCondLst>
                                        </p:cTn>
                                        <p:tgtEl>
                                          <p:spTgt spid="26"/>
                                        </p:tgtEl>
                                      </p:cBhvr>
                                      <p:to x="100000" y="100000"/>
                                    </p:animScale>
                                    <p:animScale>
                                      <p:cBhvr>
                                        <p:cTn id="67" dur="26">
                                          <p:stCondLst>
                                            <p:cond delay="1642"/>
                                          </p:stCondLst>
                                        </p:cTn>
                                        <p:tgtEl>
                                          <p:spTgt spid="26"/>
                                        </p:tgtEl>
                                      </p:cBhvr>
                                      <p:to x="100000" y="90000"/>
                                    </p:animScale>
                                    <p:animScale>
                                      <p:cBhvr>
                                        <p:cTn id="68" dur="166" decel="50000">
                                          <p:stCondLst>
                                            <p:cond delay="1668"/>
                                          </p:stCondLst>
                                        </p:cTn>
                                        <p:tgtEl>
                                          <p:spTgt spid="26"/>
                                        </p:tgtEl>
                                      </p:cBhvr>
                                      <p:to x="100000" y="100000"/>
                                    </p:animScale>
                                    <p:animScale>
                                      <p:cBhvr>
                                        <p:cTn id="69" dur="26">
                                          <p:stCondLst>
                                            <p:cond delay="1808"/>
                                          </p:stCondLst>
                                        </p:cTn>
                                        <p:tgtEl>
                                          <p:spTgt spid="26"/>
                                        </p:tgtEl>
                                      </p:cBhvr>
                                      <p:to x="100000" y="95000"/>
                                    </p:animScale>
                                    <p:animScale>
                                      <p:cBhvr>
                                        <p:cTn id="70" dur="166" decel="50000">
                                          <p:stCondLst>
                                            <p:cond delay="1834"/>
                                          </p:stCondLst>
                                        </p:cTn>
                                        <p:tgtEl>
                                          <p:spTgt spid="26"/>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20" presetClass="entr" presetSubtype="0" fill="hold" grpId="0" nodeType="click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edge">
                                      <p:cBhvr>
                                        <p:cTn id="80" dur="2000"/>
                                        <p:tgtEl>
                                          <p:spTgt spid="29"/>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animBg="1"/>
      <p:bldP spid="24" grpId="0" animBg="1"/>
      <p:bldP spid="25" grpId="0"/>
      <p:bldP spid="26" grpId="0"/>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3F8FACB-BFF3-4379-AB87-76389448554C}" type="slidenum">
              <a:rPr lang="en-US" smtClean="0"/>
              <a:pPr/>
              <a:t>44</a:t>
            </a:fld>
            <a:endParaRPr lang="en-US" dirty="0"/>
          </a:p>
        </p:txBody>
      </p:sp>
      <p:pic>
        <p:nvPicPr>
          <p:cNvPr id="40963" name="Picture 3"/>
          <p:cNvPicPr>
            <a:picLocks noChangeAspect="1" noChangeArrowheads="1"/>
          </p:cNvPicPr>
          <p:nvPr/>
        </p:nvPicPr>
        <p:blipFill>
          <a:blip r:embed="rId2" cstate="print"/>
          <a:srcRect/>
          <a:stretch>
            <a:fillRect/>
          </a:stretch>
        </p:blipFill>
        <p:spPr bwMode="auto">
          <a:xfrm>
            <a:off x="215900" y="933450"/>
            <a:ext cx="2771775" cy="2390775"/>
          </a:xfrm>
          <a:prstGeom prst="rect">
            <a:avLst/>
          </a:prstGeom>
          <a:noFill/>
          <a:ln w="9525">
            <a:noFill/>
            <a:miter lim="800000"/>
            <a:headEnd/>
            <a:tailEnd/>
          </a:ln>
        </p:spPr>
      </p:pic>
      <p:grpSp>
        <p:nvGrpSpPr>
          <p:cNvPr id="3" name="Group 14"/>
          <p:cNvGrpSpPr/>
          <p:nvPr/>
        </p:nvGrpSpPr>
        <p:grpSpPr>
          <a:xfrm>
            <a:off x="6514593" y="541316"/>
            <a:ext cx="1905000" cy="1567783"/>
            <a:chOff x="6807201" y="248708"/>
            <a:chExt cx="1905000" cy="1567783"/>
          </a:xfrm>
        </p:grpSpPr>
        <p:pic>
          <p:nvPicPr>
            <p:cNvPr id="16" name="Picture 2"/>
            <p:cNvPicPr>
              <a:picLocks noChangeAspect="1" noChangeArrowheads="1"/>
            </p:cNvPicPr>
            <p:nvPr/>
          </p:nvPicPr>
          <p:blipFill>
            <a:blip r:embed="rId3" cstate="print"/>
            <a:srcRect/>
            <a:stretch>
              <a:fillRect/>
            </a:stretch>
          </p:blipFill>
          <p:spPr bwMode="auto">
            <a:xfrm rot="20571900">
              <a:off x="6807201" y="248708"/>
              <a:ext cx="1905000" cy="1438275"/>
            </a:xfrm>
            <a:prstGeom prst="rect">
              <a:avLst/>
            </a:prstGeom>
            <a:noFill/>
            <a:ln w="9525">
              <a:noFill/>
              <a:miter lim="800000"/>
              <a:headEnd/>
              <a:tailEnd/>
            </a:ln>
          </p:spPr>
        </p:pic>
        <p:sp>
          <p:nvSpPr>
            <p:cNvPr id="17" name="Rectangle 16"/>
            <p:cNvSpPr/>
            <p:nvPr/>
          </p:nvSpPr>
          <p:spPr>
            <a:xfrm rot="20591291">
              <a:off x="6960014" y="545731"/>
              <a:ext cx="308940" cy="1270760"/>
            </a:xfrm>
            <a:prstGeom prst="rect">
              <a:avLst/>
            </a:prstGeom>
            <a:solidFill>
              <a:schemeClr val="tx2">
                <a:lumMod val="50000"/>
                <a:alpha val="5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 name="TextBox 12"/>
          <p:cNvSpPr txBox="1"/>
          <p:nvPr/>
        </p:nvSpPr>
        <p:spPr>
          <a:xfrm>
            <a:off x="3017520" y="2543636"/>
            <a:ext cx="5824728" cy="1384995"/>
          </a:xfrm>
          <a:prstGeom prst="rect">
            <a:avLst/>
          </a:prstGeom>
          <a:noFill/>
        </p:spPr>
        <p:txBody>
          <a:bodyPr wrap="square" rtlCol="0">
            <a:spAutoFit/>
          </a:bodyPr>
          <a:lstStyle/>
          <a:p>
            <a:r>
              <a:rPr lang="en-US" sz="2800" dirty="0" smtClean="0"/>
              <a:t>On Mohr’s circle the (</a:t>
            </a:r>
            <a:r>
              <a:rPr lang="en-US" sz="2800" dirty="0" err="1" smtClean="0">
                <a:latin typeface="Symbol" pitchFamily="18" charset="2"/>
              </a:rPr>
              <a:t>s</a:t>
            </a:r>
            <a:r>
              <a:rPr lang="en-US" sz="2800" dirty="0" err="1" smtClean="0"/>
              <a:t>,</a:t>
            </a:r>
            <a:r>
              <a:rPr lang="en-US" sz="2800" dirty="0" err="1" smtClean="0">
                <a:latin typeface="Symbol" pitchFamily="18" charset="2"/>
              </a:rPr>
              <a:t>t</a:t>
            </a:r>
            <a:r>
              <a:rPr lang="en-US" sz="2800" dirty="0" smtClean="0"/>
              <a:t>) values on this cut plane are found by going 2</a:t>
            </a:r>
            <a:r>
              <a:rPr lang="en-US" sz="2800" dirty="0" smtClean="0">
                <a:latin typeface="Symbol" pitchFamily="18" charset="2"/>
              </a:rPr>
              <a:t>q</a:t>
            </a:r>
            <a:r>
              <a:rPr lang="en-US" sz="2800" dirty="0" smtClean="0"/>
              <a:t> </a:t>
            </a:r>
            <a:r>
              <a:rPr lang="en-US" sz="2800" dirty="0" err="1" smtClean="0"/>
              <a:t>ccw</a:t>
            </a:r>
            <a:r>
              <a:rPr lang="en-US" sz="2800" dirty="0" smtClean="0"/>
              <a:t> from the x-point!</a:t>
            </a:r>
            <a:endParaRPr lang="en-US" sz="2800" dirty="0" smtClean="0">
              <a:solidFill>
                <a:srgbClr val="00B050"/>
              </a:solidFill>
            </a:endParaRPr>
          </a:p>
        </p:txBody>
      </p:sp>
      <p:sp>
        <p:nvSpPr>
          <p:cNvPr id="15" name="TextBox 14"/>
          <p:cNvSpPr txBox="1"/>
          <p:nvPr/>
        </p:nvSpPr>
        <p:spPr>
          <a:xfrm>
            <a:off x="3018148" y="784940"/>
            <a:ext cx="3535052" cy="1015663"/>
          </a:xfrm>
          <a:prstGeom prst="rect">
            <a:avLst/>
          </a:prstGeom>
          <a:noFill/>
        </p:spPr>
        <p:txBody>
          <a:bodyPr wrap="square" rtlCol="0">
            <a:spAutoFit/>
          </a:bodyPr>
          <a:lstStyle/>
          <a:p>
            <a:r>
              <a:rPr lang="en-US" sz="2000" dirty="0" smtClean="0"/>
              <a:t>In physical space, this generic cut plane is oriented at an angle </a:t>
            </a:r>
            <a:r>
              <a:rPr lang="en-US" sz="2000" dirty="0" smtClean="0">
                <a:latin typeface="Symbol" pitchFamily="18" charset="2"/>
              </a:rPr>
              <a:t>q </a:t>
            </a:r>
            <a:r>
              <a:rPr lang="en-US" sz="2000" dirty="0" smtClean="0"/>
              <a:t>measured </a:t>
            </a:r>
            <a:r>
              <a:rPr lang="en-US" sz="2000" dirty="0" err="1" smtClean="0"/>
              <a:t>ccw</a:t>
            </a:r>
            <a:r>
              <a:rPr lang="en-US" sz="2000" dirty="0" smtClean="0"/>
              <a:t> from x-axis.</a:t>
            </a:r>
            <a:endParaRPr lang="en-US" sz="2000" dirty="0" smtClean="0">
              <a:solidFill>
                <a:srgbClr val="00B050"/>
              </a:solidFill>
            </a:endParaRPr>
          </a:p>
        </p:txBody>
      </p:sp>
      <p:sp>
        <p:nvSpPr>
          <p:cNvPr id="28" name="Title 27"/>
          <p:cNvSpPr>
            <a:spLocks noGrp="1"/>
          </p:cNvSpPr>
          <p:nvPr>
            <p:ph type="title"/>
          </p:nvPr>
        </p:nvSpPr>
        <p:spPr>
          <a:xfrm>
            <a:off x="0" y="-154818"/>
            <a:ext cx="9144000" cy="1142370"/>
          </a:xfrm>
        </p:spPr>
        <p:txBody>
          <a:bodyPr>
            <a:normAutofit fontScale="90000"/>
          </a:bodyPr>
          <a:lstStyle/>
          <a:p>
            <a:r>
              <a:rPr lang="en-US" dirty="0" smtClean="0"/>
              <a:t>Generic cut plane: </a:t>
            </a:r>
            <a:r>
              <a:rPr lang="en-US" sz="2700" dirty="0" smtClean="0"/>
              <a:t>angles are doubled on Mohr’s circle</a:t>
            </a:r>
            <a:endParaRPr lang="en-US" sz="27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4675115" y="632824"/>
            <a:ext cx="4224503" cy="3210704"/>
            <a:chOff x="5185656" y="1064116"/>
            <a:chExt cx="2861280" cy="2174628"/>
          </a:xfrm>
        </p:grpSpPr>
        <p:pic>
          <p:nvPicPr>
            <p:cNvPr id="6" name="Picture 4"/>
            <p:cNvPicPr>
              <a:picLocks noChangeAspect="1" noChangeArrowheads="1"/>
            </p:cNvPicPr>
            <p:nvPr/>
          </p:nvPicPr>
          <p:blipFill>
            <a:blip r:embed="rId4" cstate="print"/>
            <a:srcRect/>
            <a:stretch>
              <a:fillRect/>
            </a:stretch>
          </p:blipFill>
          <p:spPr bwMode="auto">
            <a:xfrm>
              <a:off x="5185656" y="1064116"/>
              <a:ext cx="2861280" cy="2174628"/>
            </a:xfrm>
            <a:prstGeom prst="rect">
              <a:avLst/>
            </a:prstGeom>
            <a:noFill/>
            <a:ln w="9525">
              <a:noFill/>
              <a:round/>
              <a:headEnd/>
              <a:tailEnd/>
            </a:ln>
          </p:spPr>
        </p:pic>
        <p:sp>
          <p:nvSpPr>
            <p:cNvPr id="8" name="Rectangle 7"/>
            <p:cNvSpPr/>
            <p:nvPr/>
          </p:nvSpPr>
          <p:spPr>
            <a:xfrm>
              <a:off x="7127875" y="293687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y</a:t>
              </a:r>
              <a:endParaRPr lang="en-US" dirty="0"/>
            </a:p>
          </p:txBody>
        </p:sp>
        <p:sp>
          <p:nvSpPr>
            <p:cNvPr id="9" name="Rectangle 8"/>
            <p:cNvSpPr/>
            <p:nvPr/>
          </p:nvSpPr>
          <p:spPr>
            <a:xfrm>
              <a:off x="6038215" y="112331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x</a:t>
              </a:r>
              <a:endParaRPr lang="en-US" dirty="0"/>
            </a:p>
          </p:txBody>
        </p:sp>
      </p:grpSp>
      <p:sp>
        <p:nvSpPr>
          <p:cNvPr id="28" name="Isosceles Triangle 27"/>
          <p:cNvSpPr/>
          <p:nvPr/>
        </p:nvSpPr>
        <p:spPr>
          <a:xfrm>
            <a:off x="6400800" y="1197864"/>
            <a:ext cx="530352" cy="1060704"/>
          </a:xfrm>
          <a:prstGeom prst="triangle">
            <a:avLst>
              <a:gd name="adj" fmla="val 0"/>
            </a:avLst>
          </a:prstGeom>
          <a:solidFill>
            <a:schemeClr val="bg2">
              <a:lumMod val="75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44" name="Picture 3"/>
          <p:cNvPicPr>
            <a:picLocks noChangeAspect="1" noChangeArrowheads="1"/>
          </p:cNvPicPr>
          <p:nvPr/>
        </p:nvPicPr>
        <p:blipFill>
          <a:blip r:embed="rId5" cstate="print"/>
          <a:srcRect/>
          <a:stretch>
            <a:fillRect/>
          </a:stretch>
        </p:blipFill>
        <p:spPr bwMode="auto">
          <a:xfrm>
            <a:off x="0" y="310896"/>
            <a:ext cx="2469600" cy="2164547"/>
          </a:xfrm>
          <a:prstGeom prst="rect">
            <a:avLst/>
          </a:prstGeom>
          <a:noFill/>
          <a:ln w="9525">
            <a:noFill/>
            <a:round/>
            <a:headEnd/>
            <a:tailEnd/>
          </a:ln>
        </p:spPr>
      </p:pic>
      <p:sp>
        <p:nvSpPr>
          <p:cNvPr id="12" name="Title 11"/>
          <p:cNvSpPr>
            <a:spLocks noGrp="1"/>
          </p:cNvSpPr>
          <p:nvPr>
            <p:ph type="title"/>
          </p:nvPr>
        </p:nvSpPr>
        <p:spPr/>
        <p:txBody>
          <a:bodyPr>
            <a:noAutofit/>
          </a:bodyPr>
          <a:lstStyle/>
          <a:p>
            <a:r>
              <a:rPr lang="en-US" sz="2400" dirty="0" smtClean="0"/>
              <a:t>How to draw the stress element in principal orientation</a:t>
            </a:r>
            <a:endParaRPr lang="en-US" sz="2400" dirty="0"/>
          </a:p>
        </p:txBody>
      </p:sp>
      <p:grpSp>
        <p:nvGrpSpPr>
          <p:cNvPr id="36" name="Group 35"/>
          <p:cNvGrpSpPr/>
          <p:nvPr/>
        </p:nvGrpSpPr>
        <p:grpSpPr>
          <a:xfrm>
            <a:off x="5404104" y="1252728"/>
            <a:ext cx="1865376" cy="1362456"/>
            <a:chOff x="5404104" y="1252728"/>
            <a:chExt cx="1865376" cy="1362456"/>
          </a:xfrm>
        </p:grpSpPr>
        <p:sp>
          <p:nvSpPr>
            <p:cNvPr id="13" name="Arc 12"/>
            <p:cNvSpPr/>
            <p:nvPr/>
          </p:nvSpPr>
          <p:spPr>
            <a:xfrm>
              <a:off x="6565392" y="1911096"/>
              <a:ext cx="704088" cy="704088"/>
            </a:xfrm>
            <a:prstGeom prst="arc">
              <a:avLst>
                <a:gd name="adj1" fmla="val 10712253"/>
                <a:gd name="adj2" fmla="val 14684596"/>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5404104" y="1252728"/>
              <a:ext cx="1385341" cy="923330"/>
            </a:xfrm>
            <a:prstGeom prst="rect">
              <a:avLst/>
            </a:prstGeom>
            <a:noFill/>
          </p:spPr>
          <p:txBody>
            <a:bodyPr wrap="square" rtlCol="0">
              <a:spAutoFit/>
            </a:bodyPr>
            <a:lstStyle/>
            <a:p>
              <a:r>
                <a:rPr lang="en-US" sz="5400" dirty="0" smtClean="0">
                  <a:solidFill>
                    <a:srgbClr val="FF0000"/>
                  </a:solidFill>
                </a:rPr>
                <a:t>2</a:t>
              </a:r>
              <a:r>
                <a:rPr lang="en-US" sz="5400" dirty="0" smtClean="0">
                  <a:solidFill>
                    <a:srgbClr val="FF0000"/>
                  </a:solidFill>
                  <a:latin typeface="Symbol" pitchFamily="18" charset="2"/>
                </a:rPr>
                <a:t>q</a:t>
              </a:r>
              <a:r>
                <a:rPr lang="en-US" sz="5400" baseline="-25000" dirty="0" smtClean="0">
                  <a:solidFill>
                    <a:srgbClr val="FF0000"/>
                  </a:solidFill>
                </a:rPr>
                <a:t>p</a:t>
              </a:r>
            </a:p>
          </p:txBody>
        </p:sp>
      </p:grpSp>
      <p:graphicFrame>
        <p:nvGraphicFramePr>
          <p:cNvPr id="15" name="Object 14"/>
          <p:cNvGraphicFramePr>
            <a:graphicFrameLocks noChangeAspect="1"/>
          </p:cNvGraphicFramePr>
          <p:nvPr/>
        </p:nvGraphicFramePr>
        <p:xfrm>
          <a:off x="2932176" y="463232"/>
          <a:ext cx="1929186" cy="990663"/>
        </p:xfrm>
        <a:graphic>
          <a:graphicData uri="http://schemas.openxmlformats.org/presentationml/2006/ole">
            <mc:AlternateContent xmlns:mc="http://schemas.openxmlformats.org/markup-compatibility/2006">
              <mc:Choice xmlns:v="urn:schemas-microsoft-com:vml" Requires="v">
                <p:oleObj spid="_x0000_s45061" name="Equation" r:id="rId6" imgW="939600" imgH="482400" progId="Equation.DSMT4">
                  <p:embed/>
                </p:oleObj>
              </mc:Choice>
              <mc:Fallback>
                <p:oleObj name="Equation" r:id="rId6" imgW="939600" imgH="482400" progId="Equation.DSMT4">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32176" y="463232"/>
                        <a:ext cx="1929186" cy="990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TextBox 25"/>
          <p:cNvSpPr txBox="1"/>
          <p:nvPr/>
        </p:nvSpPr>
        <p:spPr>
          <a:xfrm>
            <a:off x="7808976" y="356616"/>
            <a:ext cx="1199367" cy="954107"/>
          </a:xfrm>
          <a:prstGeom prst="rect">
            <a:avLst/>
          </a:prstGeom>
          <a:noFill/>
        </p:spPr>
        <p:txBody>
          <a:bodyPr wrap="none" rtlCol="0">
            <a:spAutoFit/>
          </a:bodyPr>
          <a:lstStyle/>
          <a:p>
            <a:r>
              <a:rPr lang="en-US" sz="2800" dirty="0" smtClean="0"/>
              <a:t>C=2</a:t>
            </a:r>
          </a:p>
          <a:p>
            <a:r>
              <a:rPr lang="en-US" sz="2800" dirty="0" smtClean="0"/>
              <a:t>R=2.24</a:t>
            </a:r>
          </a:p>
        </p:txBody>
      </p:sp>
      <p:sp>
        <p:nvSpPr>
          <p:cNvPr id="30" name="5-Point Star 29"/>
          <p:cNvSpPr/>
          <p:nvPr/>
        </p:nvSpPr>
        <p:spPr>
          <a:xfrm>
            <a:off x="5513832" y="2093976"/>
            <a:ext cx="393192" cy="329184"/>
          </a:xfrm>
          <a:prstGeom prst="star5">
            <a:avLst/>
          </a:prstGeom>
          <a:solidFill>
            <a:srgbClr val="FF00FF"/>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5-Point Star 30"/>
          <p:cNvSpPr/>
          <p:nvPr/>
        </p:nvSpPr>
        <p:spPr>
          <a:xfrm>
            <a:off x="7943088" y="2072640"/>
            <a:ext cx="393192" cy="329184"/>
          </a:xfrm>
          <a:prstGeom prst="star5">
            <a:avLst/>
          </a:prstGeom>
          <a:solidFill>
            <a:srgbClr val="92D050"/>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8" name="Group 37"/>
          <p:cNvGrpSpPr/>
          <p:nvPr/>
        </p:nvGrpSpPr>
        <p:grpSpPr>
          <a:xfrm>
            <a:off x="1547215" y="1846713"/>
            <a:ext cx="3401238" cy="2377822"/>
            <a:chOff x="1547215" y="1846713"/>
            <a:chExt cx="3401238" cy="2377822"/>
          </a:xfrm>
        </p:grpSpPr>
        <p:grpSp>
          <p:nvGrpSpPr>
            <p:cNvPr id="22" name="Group 21"/>
            <p:cNvGrpSpPr/>
            <p:nvPr/>
          </p:nvGrpSpPr>
          <p:grpSpPr>
            <a:xfrm rot="-1920000">
              <a:off x="1547215" y="1846713"/>
              <a:ext cx="2267225" cy="2377822"/>
              <a:chOff x="1338072" y="2203704"/>
              <a:chExt cx="1874520" cy="1965960"/>
            </a:xfrm>
          </p:grpSpPr>
          <p:sp>
            <p:nvSpPr>
              <p:cNvPr id="16" name="Rectangle 15"/>
              <p:cNvSpPr/>
              <p:nvPr/>
            </p:nvSpPr>
            <p:spPr>
              <a:xfrm>
                <a:off x="1900428" y="2793492"/>
                <a:ext cx="749808" cy="749808"/>
              </a:xfrm>
              <a:prstGeom prst="rect">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 name="Straight Arrow Connector 17"/>
              <p:cNvCxnSpPr/>
              <p:nvPr/>
            </p:nvCxnSpPr>
            <p:spPr>
              <a:xfrm>
                <a:off x="1338072" y="3168396"/>
                <a:ext cx="576072" cy="0"/>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2636520" y="3168396"/>
                <a:ext cx="576072" cy="0"/>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1987296" y="3881628"/>
                <a:ext cx="576072" cy="0"/>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a:off x="1987296" y="2491740"/>
                <a:ext cx="576072" cy="0"/>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1816608" y="1984248"/>
              <a:ext cx="3131845" cy="2220956"/>
              <a:chOff x="1816608" y="1984248"/>
              <a:chExt cx="3131845" cy="2220956"/>
            </a:xfrm>
          </p:grpSpPr>
          <p:sp>
            <p:nvSpPr>
              <p:cNvPr id="23" name="Arc 22"/>
              <p:cNvSpPr/>
              <p:nvPr/>
            </p:nvSpPr>
            <p:spPr>
              <a:xfrm>
                <a:off x="1816608" y="2023872"/>
                <a:ext cx="1749552" cy="1749552"/>
              </a:xfrm>
              <a:prstGeom prst="arc">
                <a:avLst>
                  <a:gd name="adj1" fmla="val 20249521"/>
                  <a:gd name="adj2" fmla="val 364158"/>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p:nvPr/>
            </p:nvCxnSpPr>
            <p:spPr>
              <a:xfrm>
                <a:off x="2688336" y="2999232"/>
                <a:ext cx="1746504"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563112" y="2474976"/>
                <a:ext cx="1385341" cy="523220"/>
              </a:xfrm>
              <a:prstGeom prst="rect">
                <a:avLst/>
              </a:prstGeom>
              <a:noFill/>
            </p:spPr>
            <p:txBody>
              <a:bodyPr wrap="square" rtlCol="0">
                <a:spAutoFit/>
              </a:bodyPr>
              <a:lstStyle/>
              <a:p>
                <a:r>
                  <a:rPr lang="en-US" sz="2800" dirty="0" err="1" smtClean="0">
                    <a:solidFill>
                      <a:srgbClr val="FF0000"/>
                    </a:solidFill>
                    <a:latin typeface="Symbol" pitchFamily="18" charset="2"/>
                  </a:rPr>
                  <a:t>q</a:t>
                </a:r>
                <a:r>
                  <a:rPr lang="en-US" sz="2800" baseline="-25000" dirty="0" err="1" smtClean="0">
                    <a:solidFill>
                      <a:srgbClr val="FF0000"/>
                    </a:solidFill>
                  </a:rPr>
                  <a:t>p</a:t>
                </a:r>
                <a:endParaRPr lang="en-US" sz="2800" baseline="-25000" dirty="0" smtClean="0">
                  <a:solidFill>
                    <a:srgbClr val="FF0000"/>
                  </a:solidFill>
                </a:endParaRPr>
              </a:p>
            </p:txBody>
          </p:sp>
          <p:sp>
            <p:nvSpPr>
              <p:cNvPr id="32" name="TextBox 31"/>
              <p:cNvSpPr txBox="1"/>
              <p:nvPr/>
            </p:nvSpPr>
            <p:spPr>
              <a:xfrm>
                <a:off x="3374136" y="1984248"/>
                <a:ext cx="824265" cy="523220"/>
              </a:xfrm>
              <a:prstGeom prst="rect">
                <a:avLst/>
              </a:prstGeom>
              <a:noFill/>
            </p:spPr>
            <p:txBody>
              <a:bodyPr wrap="none" rtlCol="0">
                <a:spAutoFit/>
              </a:bodyPr>
              <a:lstStyle/>
              <a:p>
                <a:r>
                  <a:rPr lang="en-US" sz="2800" dirty="0" smtClean="0">
                    <a:solidFill>
                      <a:srgbClr val="FF00FF"/>
                    </a:solidFill>
                  </a:rPr>
                  <a:t>0.24</a:t>
                </a:r>
              </a:p>
            </p:txBody>
          </p:sp>
          <p:sp>
            <p:nvSpPr>
              <p:cNvPr id="33" name="TextBox 32"/>
              <p:cNvSpPr txBox="1"/>
              <p:nvPr/>
            </p:nvSpPr>
            <p:spPr>
              <a:xfrm>
                <a:off x="3343656" y="3681984"/>
                <a:ext cx="824265" cy="523220"/>
              </a:xfrm>
              <a:prstGeom prst="rect">
                <a:avLst/>
              </a:prstGeom>
              <a:noFill/>
            </p:spPr>
            <p:txBody>
              <a:bodyPr wrap="none" rtlCol="0">
                <a:spAutoFit/>
              </a:bodyPr>
              <a:lstStyle/>
              <a:p>
                <a:r>
                  <a:rPr lang="en-US" sz="2800" dirty="0" smtClean="0">
                    <a:solidFill>
                      <a:srgbClr val="0A7C0F"/>
                    </a:solidFill>
                  </a:rPr>
                  <a:t>4.24</a:t>
                </a:r>
              </a:p>
            </p:txBody>
          </p:sp>
        </p:grpSp>
      </p:grpSp>
      <p:sp>
        <p:nvSpPr>
          <p:cNvPr id="34" name="TextBox 33"/>
          <p:cNvSpPr txBox="1"/>
          <p:nvPr/>
        </p:nvSpPr>
        <p:spPr>
          <a:xfrm>
            <a:off x="0" y="4187009"/>
            <a:ext cx="9144000" cy="1815882"/>
          </a:xfrm>
          <a:prstGeom prst="rect">
            <a:avLst/>
          </a:prstGeom>
          <a:noFill/>
        </p:spPr>
        <p:txBody>
          <a:bodyPr wrap="square" rtlCol="0">
            <a:spAutoFit/>
          </a:bodyPr>
          <a:lstStyle/>
          <a:p>
            <a:r>
              <a:rPr lang="en-US" sz="2800" dirty="0" smtClean="0">
                <a:solidFill>
                  <a:srgbClr val="FF0000"/>
                </a:solidFill>
              </a:rPr>
              <a:t>Keep in mind: We measured </a:t>
            </a:r>
            <a:r>
              <a:rPr lang="en-US" sz="2800" dirty="0" err="1" smtClean="0">
                <a:solidFill>
                  <a:srgbClr val="FF0000"/>
                </a:solidFill>
              </a:rPr>
              <a:t>ccw</a:t>
            </a:r>
            <a:r>
              <a:rPr lang="en-US" sz="2800" dirty="0" smtClean="0">
                <a:solidFill>
                  <a:srgbClr val="FF0000"/>
                </a:solidFill>
              </a:rPr>
              <a:t> from x-point on circle to get to one of the principal values (marked with pink star), so we therefore also measure </a:t>
            </a:r>
            <a:r>
              <a:rPr lang="en-US" sz="2800" dirty="0" err="1" smtClean="0">
                <a:solidFill>
                  <a:srgbClr val="FF0000"/>
                </a:solidFill>
              </a:rPr>
              <a:t>ccw</a:t>
            </a:r>
            <a:r>
              <a:rPr lang="en-US" sz="2800" dirty="0" smtClean="0">
                <a:solidFill>
                  <a:srgbClr val="FF0000"/>
                </a:solidFill>
              </a:rPr>
              <a:t>, but half the angle, from the x-axis in the physical plane.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 calcmode="lin" valueType="num">
                                      <p:cBhvr>
                                        <p:cTn id="14" dur="500" fill="hold"/>
                                        <p:tgtEl>
                                          <p:spTgt spid="28"/>
                                        </p:tgtEl>
                                        <p:attrNameLst>
                                          <p:attrName>style.rotation</p:attrName>
                                        </p:attrNameLst>
                                      </p:cBhvr>
                                      <p:tavLst>
                                        <p:tav tm="0">
                                          <p:val>
                                            <p:fltVal val="360"/>
                                          </p:val>
                                        </p:tav>
                                        <p:tav tm="100000">
                                          <p:val>
                                            <p:fltVal val="0"/>
                                          </p:val>
                                        </p:tav>
                                      </p:tavLst>
                                    </p:anim>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80">
                                          <p:stCondLst>
                                            <p:cond delay="0"/>
                                          </p:stCondLst>
                                        </p:cTn>
                                        <p:tgtEl>
                                          <p:spTgt spid="15"/>
                                        </p:tgtEl>
                                      </p:cBhvr>
                                    </p:animEffect>
                                    <p:anim calcmode="lin" valueType="num">
                                      <p:cBhvr>
                                        <p:cTn id="2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6" dur="26">
                                          <p:stCondLst>
                                            <p:cond delay="650"/>
                                          </p:stCondLst>
                                        </p:cTn>
                                        <p:tgtEl>
                                          <p:spTgt spid="15"/>
                                        </p:tgtEl>
                                      </p:cBhvr>
                                      <p:to x="100000" y="60000"/>
                                    </p:animScale>
                                    <p:animScale>
                                      <p:cBhvr>
                                        <p:cTn id="27" dur="166" decel="50000">
                                          <p:stCondLst>
                                            <p:cond delay="676"/>
                                          </p:stCondLst>
                                        </p:cTn>
                                        <p:tgtEl>
                                          <p:spTgt spid="15"/>
                                        </p:tgtEl>
                                      </p:cBhvr>
                                      <p:to x="100000" y="100000"/>
                                    </p:animScale>
                                    <p:animScale>
                                      <p:cBhvr>
                                        <p:cTn id="28" dur="26">
                                          <p:stCondLst>
                                            <p:cond delay="1312"/>
                                          </p:stCondLst>
                                        </p:cTn>
                                        <p:tgtEl>
                                          <p:spTgt spid="15"/>
                                        </p:tgtEl>
                                      </p:cBhvr>
                                      <p:to x="100000" y="80000"/>
                                    </p:animScale>
                                    <p:animScale>
                                      <p:cBhvr>
                                        <p:cTn id="29" dur="166" decel="50000">
                                          <p:stCondLst>
                                            <p:cond delay="1338"/>
                                          </p:stCondLst>
                                        </p:cTn>
                                        <p:tgtEl>
                                          <p:spTgt spid="15"/>
                                        </p:tgtEl>
                                      </p:cBhvr>
                                      <p:to x="100000" y="100000"/>
                                    </p:animScale>
                                    <p:animScale>
                                      <p:cBhvr>
                                        <p:cTn id="30" dur="26">
                                          <p:stCondLst>
                                            <p:cond delay="1642"/>
                                          </p:stCondLst>
                                        </p:cTn>
                                        <p:tgtEl>
                                          <p:spTgt spid="15"/>
                                        </p:tgtEl>
                                      </p:cBhvr>
                                      <p:to x="100000" y="90000"/>
                                    </p:animScale>
                                    <p:animScale>
                                      <p:cBhvr>
                                        <p:cTn id="31" dur="166" decel="50000">
                                          <p:stCondLst>
                                            <p:cond delay="1668"/>
                                          </p:stCondLst>
                                        </p:cTn>
                                        <p:tgtEl>
                                          <p:spTgt spid="15"/>
                                        </p:tgtEl>
                                      </p:cBhvr>
                                      <p:to x="100000" y="100000"/>
                                    </p:animScale>
                                    <p:animScale>
                                      <p:cBhvr>
                                        <p:cTn id="32" dur="26">
                                          <p:stCondLst>
                                            <p:cond delay="1808"/>
                                          </p:stCondLst>
                                        </p:cTn>
                                        <p:tgtEl>
                                          <p:spTgt spid="15"/>
                                        </p:tgtEl>
                                      </p:cBhvr>
                                      <p:to x="100000" y="95000"/>
                                    </p:animScale>
                                    <p:animScale>
                                      <p:cBhvr>
                                        <p:cTn id="33" dur="166" decel="50000">
                                          <p:stCondLst>
                                            <p:cond delay="1834"/>
                                          </p:stCondLst>
                                        </p:cTn>
                                        <p:tgtEl>
                                          <p:spTgt spid="15"/>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anim calcmode="lin" valueType="num">
                                      <p:cBhvr>
                                        <p:cTn id="39" dur="1000" fill="hold"/>
                                        <p:tgtEl>
                                          <p:spTgt spid="38"/>
                                        </p:tgtEl>
                                        <p:attrNameLst>
                                          <p:attrName>ppt_x</p:attrName>
                                        </p:attrNameLst>
                                      </p:cBhvr>
                                      <p:tavLst>
                                        <p:tav tm="0">
                                          <p:val>
                                            <p:strVal val="#ppt_x"/>
                                          </p:val>
                                        </p:tav>
                                        <p:tav tm="100000">
                                          <p:val>
                                            <p:strVal val="#ppt_x"/>
                                          </p:val>
                                        </p:tav>
                                      </p:tavLst>
                                    </p:anim>
                                    <p:anim calcmode="lin" valueType="num">
                                      <p:cBhvr>
                                        <p:cTn id="40" dur="900" decel="100000" fill="hold"/>
                                        <p:tgtEl>
                                          <p:spTgt spid="38"/>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down)">
                                      <p:cBhvr>
                                        <p:cTn id="46" dur="580">
                                          <p:stCondLst>
                                            <p:cond delay="0"/>
                                          </p:stCondLst>
                                        </p:cTn>
                                        <p:tgtEl>
                                          <p:spTgt spid="34"/>
                                        </p:tgtEl>
                                      </p:cBhvr>
                                    </p:animEffect>
                                    <p:anim calcmode="lin" valueType="num">
                                      <p:cBhvr>
                                        <p:cTn id="47"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52" dur="26">
                                          <p:stCondLst>
                                            <p:cond delay="650"/>
                                          </p:stCondLst>
                                        </p:cTn>
                                        <p:tgtEl>
                                          <p:spTgt spid="34"/>
                                        </p:tgtEl>
                                      </p:cBhvr>
                                      <p:to x="100000" y="60000"/>
                                    </p:animScale>
                                    <p:animScale>
                                      <p:cBhvr>
                                        <p:cTn id="53" dur="166" decel="50000">
                                          <p:stCondLst>
                                            <p:cond delay="676"/>
                                          </p:stCondLst>
                                        </p:cTn>
                                        <p:tgtEl>
                                          <p:spTgt spid="34"/>
                                        </p:tgtEl>
                                      </p:cBhvr>
                                      <p:to x="100000" y="100000"/>
                                    </p:animScale>
                                    <p:animScale>
                                      <p:cBhvr>
                                        <p:cTn id="54" dur="26">
                                          <p:stCondLst>
                                            <p:cond delay="1312"/>
                                          </p:stCondLst>
                                        </p:cTn>
                                        <p:tgtEl>
                                          <p:spTgt spid="34"/>
                                        </p:tgtEl>
                                      </p:cBhvr>
                                      <p:to x="100000" y="80000"/>
                                    </p:animScale>
                                    <p:animScale>
                                      <p:cBhvr>
                                        <p:cTn id="55" dur="166" decel="50000">
                                          <p:stCondLst>
                                            <p:cond delay="1338"/>
                                          </p:stCondLst>
                                        </p:cTn>
                                        <p:tgtEl>
                                          <p:spTgt spid="34"/>
                                        </p:tgtEl>
                                      </p:cBhvr>
                                      <p:to x="100000" y="100000"/>
                                    </p:animScale>
                                    <p:animScale>
                                      <p:cBhvr>
                                        <p:cTn id="56" dur="26">
                                          <p:stCondLst>
                                            <p:cond delay="1642"/>
                                          </p:stCondLst>
                                        </p:cTn>
                                        <p:tgtEl>
                                          <p:spTgt spid="34"/>
                                        </p:tgtEl>
                                      </p:cBhvr>
                                      <p:to x="100000" y="90000"/>
                                    </p:animScale>
                                    <p:animScale>
                                      <p:cBhvr>
                                        <p:cTn id="57" dur="166" decel="50000">
                                          <p:stCondLst>
                                            <p:cond delay="1668"/>
                                          </p:stCondLst>
                                        </p:cTn>
                                        <p:tgtEl>
                                          <p:spTgt spid="34"/>
                                        </p:tgtEl>
                                      </p:cBhvr>
                                      <p:to x="100000" y="100000"/>
                                    </p:animScale>
                                    <p:animScale>
                                      <p:cBhvr>
                                        <p:cTn id="58" dur="26">
                                          <p:stCondLst>
                                            <p:cond delay="1808"/>
                                          </p:stCondLst>
                                        </p:cTn>
                                        <p:tgtEl>
                                          <p:spTgt spid="34"/>
                                        </p:tgtEl>
                                      </p:cBhvr>
                                      <p:to x="100000" y="95000"/>
                                    </p:animScale>
                                    <p:animScale>
                                      <p:cBhvr>
                                        <p:cTn id="59"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3F8FACB-BFF3-4379-AB87-76389448554C}" type="slidenum">
              <a:rPr lang="en-US" smtClean="0"/>
              <a:pPr/>
              <a:t>46</a:t>
            </a:fld>
            <a:endParaRPr lang="en-US" dirty="0"/>
          </a:p>
        </p:txBody>
      </p:sp>
      <p:grpSp>
        <p:nvGrpSpPr>
          <p:cNvPr id="3" name="Group 9"/>
          <p:cNvGrpSpPr/>
          <p:nvPr/>
        </p:nvGrpSpPr>
        <p:grpSpPr>
          <a:xfrm>
            <a:off x="4675115" y="632824"/>
            <a:ext cx="4224503" cy="3210704"/>
            <a:chOff x="5185656" y="1064116"/>
            <a:chExt cx="2861280" cy="2174628"/>
          </a:xfrm>
        </p:grpSpPr>
        <p:pic>
          <p:nvPicPr>
            <p:cNvPr id="4" name="Picture 4"/>
            <p:cNvPicPr>
              <a:picLocks noChangeAspect="1" noChangeArrowheads="1"/>
            </p:cNvPicPr>
            <p:nvPr/>
          </p:nvPicPr>
          <p:blipFill>
            <a:blip r:embed="rId2" cstate="print"/>
            <a:srcRect/>
            <a:stretch>
              <a:fillRect/>
            </a:stretch>
          </p:blipFill>
          <p:spPr bwMode="auto">
            <a:xfrm>
              <a:off x="5185656" y="1064116"/>
              <a:ext cx="2861280" cy="2174628"/>
            </a:xfrm>
            <a:prstGeom prst="rect">
              <a:avLst/>
            </a:prstGeom>
            <a:noFill/>
            <a:ln w="9525">
              <a:noFill/>
              <a:round/>
              <a:headEnd/>
              <a:tailEnd/>
            </a:ln>
          </p:spPr>
        </p:pic>
        <p:sp>
          <p:nvSpPr>
            <p:cNvPr id="5" name="Rectangle 4"/>
            <p:cNvSpPr/>
            <p:nvPr/>
          </p:nvSpPr>
          <p:spPr>
            <a:xfrm>
              <a:off x="7127875" y="293687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y</a:t>
              </a:r>
              <a:endParaRPr lang="en-US" dirty="0"/>
            </a:p>
          </p:txBody>
        </p:sp>
        <p:sp>
          <p:nvSpPr>
            <p:cNvPr id="6" name="Rectangle 5"/>
            <p:cNvSpPr/>
            <p:nvPr/>
          </p:nvSpPr>
          <p:spPr>
            <a:xfrm>
              <a:off x="6038215" y="112331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x</a:t>
              </a:r>
              <a:endParaRPr lang="en-US" dirty="0"/>
            </a:p>
          </p:txBody>
        </p:sp>
      </p:grpSp>
      <p:sp>
        <p:nvSpPr>
          <p:cNvPr id="7" name="TextBox 6"/>
          <p:cNvSpPr txBox="1">
            <a:spLocks noChangeArrowheads="1"/>
          </p:cNvSpPr>
          <p:nvPr/>
        </p:nvSpPr>
        <p:spPr bwMode="auto">
          <a:xfrm>
            <a:off x="148320" y="180021"/>
            <a:ext cx="8995680" cy="591579"/>
          </a:xfrm>
          <a:prstGeom prst="rect">
            <a:avLst/>
          </a:prstGeom>
          <a:noFill/>
          <a:ln w="9525">
            <a:noFill/>
            <a:miter lim="800000"/>
            <a:headEnd/>
            <a:tailEnd/>
          </a:ln>
        </p:spPr>
        <p:txBody>
          <a:bodyPr lIns="82936" tIns="41469" rIns="82936" bIns="41469">
            <a:spAutoFit/>
          </a:bodyPr>
          <a:lstStyle/>
          <a:p>
            <a:r>
              <a:rPr lang="en-US" sz="3300" dirty="0"/>
              <a:t>The Fabulous Pole </a:t>
            </a:r>
            <a:r>
              <a:rPr lang="en-US" sz="3300" dirty="0" smtClean="0"/>
              <a:t>Point</a:t>
            </a:r>
            <a:endParaRPr lang="en-US" sz="3300" dirty="0"/>
          </a:p>
        </p:txBody>
      </p:sp>
      <p:pic>
        <p:nvPicPr>
          <p:cNvPr id="8" name="Picture 2"/>
          <p:cNvPicPr>
            <a:picLocks noChangeAspect="1" noChangeArrowheads="1"/>
          </p:cNvPicPr>
          <p:nvPr/>
        </p:nvPicPr>
        <p:blipFill>
          <a:blip r:embed="rId3" cstate="print"/>
          <a:srcRect/>
          <a:stretch>
            <a:fillRect/>
          </a:stretch>
        </p:blipFill>
        <p:spPr bwMode="auto">
          <a:xfrm>
            <a:off x="3222218" y="1055370"/>
            <a:ext cx="2249494" cy="2052879"/>
          </a:xfrm>
          <a:prstGeom prst="rect">
            <a:avLst/>
          </a:prstGeom>
          <a:noFill/>
          <a:ln w="9525">
            <a:noFill/>
            <a:miter lim="800000"/>
            <a:headEnd/>
            <a:tailEnd/>
          </a:ln>
        </p:spPr>
      </p:pic>
      <p:sp>
        <p:nvSpPr>
          <p:cNvPr id="9" name="TextBox 13"/>
          <p:cNvSpPr txBox="1">
            <a:spLocks noChangeArrowheads="1"/>
          </p:cNvSpPr>
          <p:nvPr/>
        </p:nvSpPr>
        <p:spPr bwMode="auto">
          <a:xfrm>
            <a:off x="0" y="887003"/>
            <a:ext cx="3730752" cy="2576738"/>
          </a:xfrm>
          <a:prstGeom prst="rect">
            <a:avLst/>
          </a:prstGeom>
          <a:noFill/>
          <a:ln w="9525">
            <a:noFill/>
            <a:miter lim="800000"/>
            <a:headEnd/>
            <a:tailEnd/>
          </a:ln>
        </p:spPr>
        <p:txBody>
          <a:bodyPr wrap="square" lIns="82936" tIns="41469" rIns="82936" bIns="41469">
            <a:spAutoFit/>
          </a:bodyPr>
          <a:lstStyle/>
          <a:p>
            <a:r>
              <a:rPr lang="en-US" dirty="0" smtClean="0"/>
              <a:t>To get the pole point on Mohr’s circle, draw a horizontal line through the x-point and a vertical line through the y-point. Label it “P.”</a:t>
            </a:r>
          </a:p>
          <a:p>
            <a:endParaRPr lang="en-US" dirty="0" smtClean="0"/>
          </a:p>
          <a:p>
            <a:r>
              <a:rPr lang="en-US" dirty="0" smtClean="0"/>
              <a:t>Lines drawn from P to any point of interest actually have the same orientation as in physical space (no confusing factors of 2).</a:t>
            </a:r>
            <a:endParaRPr lang="en-US" dirty="0"/>
          </a:p>
        </p:txBody>
      </p:sp>
      <p:cxnSp>
        <p:nvCxnSpPr>
          <p:cNvPr id="10" name="Straight Connector 9"/>
          <p:cNvCxnSpPr/>
          <p:nvPr/>
        </p:nvCxnSpPr>
        <p:spPr>
          <a:xfrm>
            <a:off x="5765800" y="1181100"/>
            <a:ext cx="23558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473950" y="831850"/>
            <a:ext cx="6350" cy="28511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7389082" y="698500"/>
            <a:ext cx="460292" cy="573944"/>
            <a:chOff x="7389082" y="698500"/>
            <a:chExt cx="460292" cy="573944"/>
          </a:xfrm>
        </p:grpSpPr>
        <p:sp>
          <p:nvSpPr>
            <p:cNvPr id="13" name="Oval 12"/>
            <p:cNvSpPr/>
            <p:nvPr/>
          </p:nvSpPr>
          <p:spPr>
            <a:xfrm>
              <a:off x="7389082" y="1098708"/>
              <a:ext cx="173736" cy="173736"/>
            </a:xfrm>
            <a:prstGeom prst="ellipse">
              <a:avLst/>
            </a:prstGeom>
            <a:solidFill>
              <a:srgbClr val="FF0000"/>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7473950" y="698500"/>
              <a:ext cx="375424" cy="523220"/>
            </a:xfrm>
            <a:prstGeom prst="rect">
              <a:avLst/>
            </a:prstGeom>
            <a:noFill/>
          </p:spPr>
          <p:txBody>
            <a:bodyPr wrap="none" rtlCol="0">
              <a:spAutoFit/>
            </a:bodyPr>
            <a:lstStyle/>
            <a:p>
              <a:r>
                <a:rPr lang="en-US" sz="2800" b="1" dirty="0" smtClean="0">
                  <a:solidFill>
                    <a:srgbClr val="FF0000"/>
                  </a:solidFill>
                </a:rPr>
                <a:t>P</a:t>
              </a:r>
            </a:p>
          </p:txBody>
        </p:sp>
      </p:grpSp>
    </p:spTree>
    <p:extLst>
      <p:ext uri="{BB962C8B-B14F-4D97-AF65-F5344CB8AC3E}">
        <p14:creationId xmlns:p14="http://schemas.microsoft.com/office/powerpoint/2010/main" val="54115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2000"/>
                                        <p:tgtEl>
                                          <p:spTgt spid="11"/>
                                        </p:tgtEl>
                                      </p:cBhvr>
                                    </p:animEffect>
                                  </p:childTnLst>
                                </p:cTn>
                              </p:par>
                            </p:childTnLst>
                          </p:cTn>
                        </p:par>
                        <p:par>
                          <p:cTn id="12" fill="hold">
                            <p:stCondLst>
                              <p:cond delay="4000"/>
                            </p:stCondLst>
                            <p:childTnLst>
                              <p:par>
                                <p:cTn id="13" presetID="1"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4675115" y="632824"/>
            <a:ext cx="4224503" cy="3210704"/>
            <a:chOff x="5185656" y="1064116"/>
            <a:chExt cx="2861280" cy="2174628"/>
          </a:xfrm>
        </p:grpSpPr>
        <p:pic>
          <p:nvPicPr>
            <p:cNvPr id="6" name="Picture 4"/>
            <p:cNvPicPr>
              <a:picLocks noChangeAspect="1" noChangeArrowheads="1"/>
            </p:cNvPicPr>
            <p:nvPr/>
          </p:nvPicPr>
          <p:blipFill>
            <a:blip r:embed="rId4" cstate="print"/>
            <a:srcRect/>
            <a:stretch>
              <a:fillRect/>
            </a:stretch>
          </p:blipFill>
          <p:spPr bwMode="auto">
            <a:xfrm>
              <a:off x="5185656" y="1064116"/>
              <a:ext cx="2861280" cy="2174628"/>
            </a:xfrm>
            <a:prstGeom prst="rect">
              <a:avLst/>
            </a:prstGeom>
            <a:noFill/>
            <a:ln w="9525">
              <a:noFill/>
              <a:round/>
              <a:headEnd/>
              <a:tailEnd/>
            </a:ln>
          </p:spPr>
        </p:pic>
        <p:sp>
          <p:nvSpPr>
            <p:cNvPr id="8" name="Rectangle 7"/>
            <p:cNvSpPr/>
            <p:nvPr/>
          </p:nvSpPr>
          <p:spPr>
            <a:xfrm>
              <a:off x="7127875" y="293687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y</a:t>
              </a:r>
              <a:endParaRPr lang="en-US" dirty="0"/>
            </a:p>
          </p:txBody>
        </p:sp>
        <p:sp>
          <p:nvSpPr>
            <p:cNvPr id="9" name="Rectangle 8"/>
            <p:cNvSpPr/>
            <p:nvPr/>
          </p:nvSpPr>
          <p:spPr>
            <a:xfrm>
              <a:off x="6038215" y="1123315"/>
              <a:ext cx="285750" cy="273050"/>
            </a:xfrm>
            <a:prstGeom prst="rect">
              <a:avLst/>
            </a:pr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t>x</a:t>
              </a:r>
              <a:endParaRPr lang="en-US" dirty="0"/>
            </a:p>
          </p:txBody>
        </p:sp>
      </p:grpSp>
      <p:pic>
        <p:nvPicPr>
          <p:cNvPr id="10244" name="Picture 3"/>
          <p:cNvPicPr>
            <a:picLocks noChangeAspect="1" noChangeArrowheads="1"/>
          </p:cNvPicPr>
          <p:nvPr/>
        </p:nvPicPr>
        <p:blipFill>
          <a:blip r:embed="rId5" cstate="print"/>
          <a:srcRect/>
          <a:stretch>
            <a:fillRect/>
          </a:stretch>
        </p:blipFill>
        <p:spPr bwMode="auto">
          <a:xfrm>
            <a:off x="0" y="310896"/>
            <a:ext cx="2469600" cy="2164547"/>
          </a:xfrm>
          <a:prstGeom prst="rect">
            <a:avLst/>
          </a:prstGeom>
          <a:noFill/>
          <a:ln w="9525">
            <a:noFill/>
            <a:round/>
            <a:headEnd/>
            <a:tailEnd/>
          </a:ln>
        </p:spPr>
      </p:pic>
      <p:sp>
        <p:nvSpPr>
          <p:cNvPr id="12" name="Title 11"/>
          <p:cNvSpPr>
            <a:spLocks noGrp="1"/>
          </p:cNvSpPr>
          <p:nvPr>
            <p:ph type="title"/>
          </p:nvPr>
        </p:nvSpPr>
        <p:spPr/>
        <p:txBody>
          <a:bodyPr>
            <a:noAutofit/>
          </a:bodyPr>
          <a:lstStyle/>
          <a:p>
            <a:r>
              <a:rPr lang="en-US" sz="2400" dirty="0" smtClean="0"/>
              <a:t>Using Pole point to sketch the principal orientation</a:t>
            </a:r>
            <a:endParaRPr lang="en-US" sz="2400" dirty="0"/>
          </a:p>
        </p:txBody>
      </p:sp>
      <p:graphicFrame>
        <p:nvGraphicFramePr>
          <p:cNvPr id="15" name="Object 14"/>
          <p:cNvGraphicFramePr>
            <a:graphicFrameLocks noChangeAspect="1"/>
          </p:cNvGraphicFramePr>
          <p:nvPr/>
        </p:nvGraphicFramePr>
        <p:xfrm>
          <a:off x="2932176" y="463232"/>
          <a:ext cx="1929186" cy="990663"/>
        </p:xfrm>
        <a:graphic>
          <a:graphicData uri="http://schemas.openxmlformats.org/presentationml/2006/ole">
            <mc:AlternateContent xmlns:mc="http://schemas.openxmlformats.org/markup-compatibility/2006">
              <mc:Choice xmlns:v="urn:schemas-microsoft-com:vml" Requires="v">
                <p:oleObj spid="_x0000_s46086" name="Equation" r:id="rId6" imgW="939600" imgH="482400" progId="Equation.DSMT4">
                  <p:embed/>
                </p:oleObj>
              </mc:Choice>
              <mc:Fallback>
                <p:oleObj name="Equation" r:id="rId6" imgW="939600" imgH="482400" progId="Equation.DSMT4">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32176" y="463232"/>
                        <a:ext cx="1929186" cy="990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5"/>
          <p:cNvSpPr/>
          <p:nvPr/>
        </p:nvSpPr>
        <p:spPr>
          <a:xfrm rot="19680000">
            <a:off x="2215661" y="2563421"/>
            <a:ext cx="906890" cy="906890"/>
          </a:xfrm>
          <a:prstGeom prst="rect">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p:nvPr/>
        </p:nvCxnSpPr>
        <p:spPr>
          <a:xfrm>
            <a:off x="2688336" y="2999232"/>
            <a:ext cx="1746504"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6555080" y="185547"/>
            <a:ext cx="3131845" cy="1749552"/>
            <a:chOff x="1816608" y="2023872"/>
            <a:chExt cx="3131845" cy="1749552"/>
          </a:xfrm>
        </p:grpSpPr>
        <p:sp>
          <p:nvSpPr>
            <p:cNvPr id="23" name="Arc 22"/>
            <p:cNvSpPr/>
            <p:nvPr/>
          </p:nvSpPr>
          <p:spPr>
            <a:xfrm>
              <a:off x="1816608" y="2023872"/>
              <a:ext cx="1749552" cy="1749552"/>
            </a:xfrm>
            <a:prstGeom prst="arc">
              <a:avLst>
                <a:gd name="adj1" fmla="val 20249521"/>
                <a:gd name="adj2" fmla="val 364158"/>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p:cNvSpPr txBox="1"/>
            <p:nvPr/>
          </p:nvSpPr>
          <p:spPr>
            <a:xfrm>
              <a:off x="3563112" y="2474976"/>
              <a:ext cx="1385341" cy="523220"/>
            </a:xfrm>
            <a:prstGeom prst="rect">
              <a:avLst/>
            </a:prstGeom>
            <a:noFill/>
          </p:spPr>
          <p:txBody>
            <a:bodyPr wrap="square" rtlCol="0">
              <a:spAutoFit/>
            </a:bodyPr>
            <a:lstStyle/>
            <a:p>
              <a:r>
                <a:rPr lang="en-US" sz="2800" dirty="0" err="1" smtClean="0">
                  <a:solidFill>
                    <a:srgbClr val="FF0000"/>
                  </a:solidFill>
                  <a:latin typeface="Symbol" pitchFamily="18" charset="2"/>
                </a:rPr>
                <a:t>q</a:t>
              </a:r>
              <a:r>
                <a:rPr lang="en-US" sz="2800" baseline="-25000" dirty="0" err="1" smtClean="0">
                  <a:solidFill>
                    <a:srgbClr val="FF0000"/>
                  </a:solidFill>
                </a:rPr>
                <a:t>p</a:t>
              </a:r>
              <a:endParaRPr lang="en-US" sz="2800" baseline="-25000" dirty="0" smtClean="0">
                <a:solidFill>
                  <a:srgbClr val="FF0000"/>
                </a:solidFill>
              </a:endParaRPr>
            </a:p>
          </p:txBody>
        </p:sp>
      </p:grpSp>
      <p:sp>
        <p:nvSpPr>
          <p:cNvPr id="30" name="5-Point Star 29"/>
          <p:cNvSpPr/>
          <p:nvPr/>
        </p:nvSpPr>
        <p:spPr>
          <a:xfrm>
            <a:off x="5513832" y="2093976"/>
            <a:ext cx="393192" cy="329184"/>
          </a:xfrm>
          <a:prstGeom prst="star5">
            <a:avLst/>
          </a:prstGeom>
          <a:solidFill>
            <a:srgbClr val="FF00FF"/>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5-Point Star 30"/>
          <p:cNvSpPr/>
          <p:nvPr/>
        </p:nvSpPr>
        <p:spPr>
          <a:xfrm>
            <a:off x="7943088" y="2072640"/>
            <a:ext cx="393192" cy="329184"/>
          </a:xfrm>
          <a:prstGeom prst="star5">
            <a:avLst/>
          </a:prstGeom>
          <a:solidFill>
            <a:srgbClr val="92D050"/>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7" name="Group 56"/>
          <p:cNvGrpSpPr/>
          <p:nvPr/>
        </p:nvGrpSpPr>
        <p:grpSpPr>
          <a:xfrm>
            <a:off x="1654811" y="1984248"/>
            <a:ext cx="2543590" cy="1448728"/>
            <a:chOff x="1654811" y="1984248"/>
            <a:chExt cx="2543590" cy="1448728"/>
          </a:xfrm>
        </p:grpSpPr>
        <p:cxnSp>
          <p:nvCxnSpPr>
            <p:cNvPr id="18" name="Straight Arrow Connector 17"/>
            <p:cNvCxnSpPr/>
            <p:nvPr/>
          </p:nvCxnSpPr>
          <p:spPr>
            <a:xfrm rot="19680000">
              <a:off x="1654811" y="3432976"/>
              <a:ext cx="696757" cy="0"/>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9680000" flipH="1">
              <a:off x="2986644" y="2600755"/>
              <a:ext cx="696757" cy="0"/>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374136" y="1984248"/>
              <a:ext cx="824265" cy="523220"/>
            </a:xfrm>
            <a:prstGeom prst="rect">
              <a:avLst/>
            </a:prstGeom>
            <a:noFill/>
          </p:spPr>
          <p:txBody>
            <a:bodyPr wrap="none" rtlCol="0">
              <a:spAutoFit/>
            </a:bodyPr>
            <a:lstStyle/>
            <a:p>
              <a:r>
                <a:rPr lang="en-US" sz="2800" dirty="0" smtClean="0">
                  <a:solidFill>
                    <a:srgbClr val="FF00FF"/>
                  </a:solidFill>
                </a:rPr>
                <a:t>0.24</a:t>
              </a:r>
            </a:p>
          </p:txBody>
        </p:sp>
      </p:grpSp>
      <p:grpSp>
        <p:nvGrpSpPr>
          <p:cNvPr id="58" name="Group 57"/>
          <p:cNvGrpSpPr/>
          <p:nvPr/>
        </p:nvGrpSpPr>
        <p:grpSpPr>
          <a:xfrm>
            <a:off x="2235414" y="1974433"/>
            <a:ext cx="1932507" cy="2230771"/>
            <a:chOff x="2235414" y="1974433"/>
            <a:chExt cx="1932507" cy="2230771"/>
          </a:xfrm>
        </p:grpSpPr>
        <p:cxnSp>
          <p:nvCxnSpPr>
            <p:cNvPr id="20" name="Straight Arrow Connector 19"/>
            <p:cNvCxnSpPr/>
            <p:nvPr/>
          </p:nvCxnSpPr>
          <p:spPr>
            <a:xfrm rot="3480000">
              <a:off x="2777863" y="3748436"/>
              <a:ext cx="696757" cy="0"/>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3480000" flipH="1">
              <a:off x="1887035" y="2322812"/>
              <a:ext cx="696757" cy="0"/>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343656" y="3681984"/>
              <a:ext cx="824265" cy="523220"/>
            </a:xfrm>
            <a:prstGeom prst="rect">
              <a:avLst/>
            </a:prstGeom>
            <a:noFill/>
          </p:spPr>
          <p:txBody>
            <a:bodyPr wrap="none" rtlCol="0">
              <a:spAutoFit/>
            </a:bodyPr>
            <a:lstStyle/>
            <a:p>
              <a:r>
                <a:rPr lang="en-US" sz="2800" dirty="0" smtClean="0">
                  <a:solidFill>
                    <a:srgbClr val="0A7C0F"/>
                  </a:solidFill>
                </a:rPr>
                <a:t>4.24</a:t>
              </a:r>
            </a:p>
          </p:txBody>
        </p:sp>
      </p:grpSp>
      <p:cxnSp>
        <p:nvCxnSpPr>
          <p:cNvPr id="40" name="Straight Connector 39"/>
          <p:cNvCxnSpPr/>
          <p:nvPr/>
        </p:nvCxnSpPr>
        <p:spPr>
          <a:xfrm flipH="1">
            <a:off x="4676776" y="304800"/>
            <a:ext cx="4162424" cy="2619375"/>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753225" y="0"/>
            <a:ext cx="2133600" cy="3429000"/>
          </a:xfrm>
          <a:prstGeom prst="line">
            <a:avLst/>
          </a:prstGeom>
          <a:ln w="38100">
            <a:solidFill>
              <a:srgbClr val="0DA314"/>
            </a:solidFill>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389082" y="698500"/>
            <a:ext cx="460292" cy="573944"/>
            <a:chOff x="7389082" y="698500"/>
            <a:chExt cx="460292" cy="573944"/>
          </a:xfrm>
        </p:grpSpPr>
        <p:sp>
          <p:nvSpPr>
            <p:cNvPr id="37" name="Oval 36"/>
            <p:cNvSpPr/>
            <p:nvPr/>
          </p:nvSpPr>
          <p:spPr>
            <a:xfrm>
              <a:off x="7389082" y="1098708"/>
              <a:ext cx="173736" cy="173736"/>
            </a:xfrm>
            <a:prstGeom prst="ellipse">
              <a:avLst/>
            </a:prstGeom>
            <a:solidFill>
              <a:srgbClr val="FF0000"/>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TextBox 37"/>
            <p:cNvSpPr txBox="1"/>
            <p:nvPr/>
          </p:nvSpPr>
          <p:spPr>
            <a:xfrm>
              <a:off x="7473950" y="698500"/>
              <a:ext cx="375424" cy="523220"/>
            </a:xfrm>
            <a:prstGeom prst="rect">
              <a:avLst/>
            </a:prstGeom>
            <a:noFill/>
          </p:spPr>
          <p:txBody>
            <a:bodyPr wrap="none" rtlCol="0">
              <a:spAutoFit/>
            </a:bodyPr>
            <a:lstStyle/>
            <a:p>
              <a:r>
                <a:rPr lang="en-US" sz="2800" b="1" dirty="0" smtClean="0">
                  <a:solidFill>
                    <a:srgbClr val="FF0000"/>
                  </a:solidFill>
                </a:rPr>
                <a:t>P</a:t>
              </a:r>
            </a:p>
          </p:txBody>
        </p:sp>
      </p:grpSp>
      <p:sp>
        <p:nvSpPr>
          <p:cNvPr id="48" name="TextBox 47"/>
          <p:cNvSpPr txBox="1"/>
          <p:nvPr/>
        </p:nvSpPr>
        <p:spPr>
          <a:xfrm>
            <a:off x="133350" y="4314825"/>
            <a:ext cx="9269344" cy="2246769"/>
          </a:xfrm>
          <a:prstGeom prst="rect">
            <a:avLst/>
          </a:prstGeom>
          <a:noFill/>
        </p:spPr>
        <p:txBody>
          <a:bodyPr wrap="square" rtlCol="0">
            <a:spAutoFit/>
          </a:bodyPr>
          <a:lstStyle/>
          <a:p>
            <a:r>
              <a:rPr lang="en-US" sz="2800" dirty="0" smtClean="0">
                <a:solidFill>
                  <a:srgbClr val="FF00FF"/>
                </a:solidFill>
              </a:rPr>
              <a:t>Pink line: from P to smallest principal stress. </a:t>
            </a:r>
            <a:br>
              <a:rPr lang="en-US" sz="2800" dirty="0" smtClean="0">
                <a:solidFill>
                  <a:srgbClr val="FF00FF"/>
                </a:solidFill>
              </a:rPr>
            </a:br>
            <a:r>
              <a:rPr lang="en-US" sz="2800" dirty="0" smtClean="0">
                <a:solidFill>
                  <a:srgbClr val="FF00FF"/>
                </a:solidFill>
              </a:rPr>
              <a:t>This line has the right orientation for that principal stress direction!</a:t>
            </a:r>
          </a:p>
          <a:p>
            <a:endParaRPr lang="en-US" sz="2800" dirty="0" smtClean="0">
              <a:solidFill>
                <a:srgbClr val="FF00FF"/>
              </a:solidFill>
            </a:endParaRPr>
          </a:p>
          <a:p>
            <a:r>
              <a:rPr lang="en-US" sz="2800" dirty="0" smtClean="0">
                <a:solidFill>
                  <a:srgbClr val="0DA314"/>
                </a:solidFill>
              </a:rPr>
              <a:t>Green line: right orientation and value!</a:t>
            </a:r>
          </a:p>
        </p:txBody>
      </p:sp>
      <p:grpSp>
        <p:nvGrpSpPr>
          <p:cNvPr id="51" name="Group 50"/>
          <p:cNvGrpSpPr/>
          <p:nvPr/>
        </p:nvGrpSpPr>
        <p:grpSpPr>
          <a:xfrm>
            <a:off x="1744955" y="2033397"/>
            <a:ext cx="3131845" cy="1749552"/>
            <a:chOff x="1816608" y="2023872"/>
            <a:chExt cx="3131845" cy="1749552"/>
          </a:xfrm>
        </p:grpSpPr>
        <p:sp>
          <p:nvSpPr>
            <p:cNvPr id="52" name="Arc 51"/>
            <p:cNvSpPr/>
            <p:nvPr/>
          </p:nvSpPr>
          <p:spPr>
            <a:xfrm>
              <a:off x="1816608" y="2023872"/>
              <a:ext cx="1749552" cy="1749552"/>
            </a:xfrm>
            <a:prstGeom prst="arc">
              <a:avLst>
                <a:gd name="adj1" fmla="val 20249521"/>
                <a:gd name="adj2" fmla="val 364158"/>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TextBox 52"/>
            <p:cNvSpPr txBox="1"/>
            <p:nvPr/>
          </p:nvSpPr>
          <p:spPr>
            <a:xfrm>
              <a:off x="3563112" y="2474976"/>
              <a:ext cx="1385341" cy="523220"/>
            </a:xfrm>
            <a:prstGeom prst="rect">
              <a:avLst/>
            </a:prstGeom>
            <a:noFill/>
          </p:spPr>
          <p:txBody>
            <a:bodyPr wrap="square" rtlCol="0">
              <a:spAutoFit/>
            </a:bodyPr>
            <a:lstStyle/>
            <a:p>
              <a:r>
                <a:rPr lang="en-US" sz="2800" dirty="0" err="1" smtClean="0">
                  <a:solidFill>
                    <a:srgbClr val="FF0000"/>
                  </a:solidFill>
                  <a:latin typeface="Symbol" pitchFamily="18" charset="2"/>
                </a:rPr>
                <a:t>q</a:t>
              </a:r>
              <a:r>
                <a:rPr lang="en-US" sz="2800" baseline="-25000" dirty="0" err="1" smtClean="0">
                  <a:solidFill>
                    <a:srgbClr val="FF0000"/>
                  </a:solidFill>
                </a:rPr>
                <a:t>p</a:t>
              </a:r>
              <a:endParaRPr lang="en-US" sz="2800" baseline="-25000" dirty="0" smtClean="0">
                <a:solidFill>
                  <a:srgbClr val="FF0000"/>
                </a:solidFill>
              </a:endParaRPr>
            </a:p>
          </p:txBody>
        </p:sp>
      </p:grpSp>
      <p:cxnSp>
        <p:nvCxnSpPr>
          <p:cNvPr id="55" name="Straight Connector 54"/>
          <p:cNvCxnSpPr/>
          <p:nvPr/>
        </p:nvCxnSpPr>
        <p:spPr>
          <a:xfrm flipV="1">
            <a:off x="5867400" y="1152525"/>
            <a:ext cx="2828925" cy="19051"/>
          </a:xfrm>
          <a:prstGeom prst="line">
            <a:avLst/>
          </a:prstGeom>
          <a:ln w="6350"/>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par>
                                <p:cTn id="12" presetID="10" presetClass="entr" presetSubtype="0" fill="hold"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20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20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up)">
                                      <p:cBhvr>
                                        <p:cTn id="27" dur="500"/>
                                        <p:tgtEl>
                                          <p:spTgt spid="46"/>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wipe(up)">
                                      <p:cBhvr>
                                        <p:cTn id="31" dur="500"/>
                                        <p:tgtEl>
                                          <p:spTgt spid="5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3F8FACB-BFF3-4379-AB87-76389448554C}" type="slidenum">
              <a:rPr lang="en-US" smtClean="0"/>
              <a:pPr/>
              <a:t>48</a:t>
            </a:fld>
            <a:endParaRPr lang="en-US" dirty="0"/>
          </a:p>
        </p:txBody>
      </p:sp>
      <p:sp>
        <p:nvSpPr>
          <p:cNvPr id="3" name="Text Box 1"/>
          <p:cNvSpPr txBox="1">
            <a:spLocks noChangeArrowheads="1"/>
          </p:cNvSpPr>
          <p:nvPr/>
        </p:nvSpPr>
        <p:spPr bwMode="auto">
          <a:xfrm>
            <a:off x="0" y="-10081"/>
            <a:ext cx="9144000" cy="1010987"/>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a:solidFill>
                  <a:srgbClr val="000000"/>
                </a:solidFill>
              </a:rPr>
              <a:t>Mohr's </a:t>
            </a:r>
            <a:r>
              <a:rPr lang="en-US" sz="3300" dirty="0" smtClean="0">
                <a:solidFill>
                  <a:srgbClr val="000000"/>
                </a:solidFill>
              </a:rPr>
              <a:t>Circle example</a:t>
            </a:r>
            <a:endParaRPr lang="en-US" sz="3300" dirty="0">
              <a:solidFill>
                <a:srgbClr val="000000"/>
              </a:solidFill>
            </a:endParaRPr>
          </a:p>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2800" dirty="0" smtClean="0">
                <a:solidFill>
                  <a:srgbClr val="000000"/>
                </a:solidFill>
              </a:rPr>
              <a:t>Prove that these two stress matrices represent the same stress state seen from different coordinate orientations, and find the orientation of the “prime” coordinate axes.</a:t>
            </a:r>
            <a:endParaRPr lang="en-US" sz="2800" dirty="0">
              <a:solidFill>
                <a:srgbClr val="000000"/>
              </a:solidFill>
            </a:endParaRPr>
          </a:p>
        </p:txBody>
      </p:sp>
      <p:pic>
        <p:nvPicPr>
          <p:cNvPr id="4" name="Picture 2"/>
          <p:cNvPicPr>
            <a:picLocks noChangeAspect="1" noChangeArrowheads="1"/>
          </p:cNvPicPr>
          <p:nvPr/>
        </p:nvPicPr>
        <p:blipFill>
          <a:blip r:embed="rId2" cstate="print"/>
          <a:srcRect/>
          <a:stretch>
            <a:fillRect/>
          </a:stretch>
        </p:blipFill>
        <p:spPr bwMode="auto">
          <a:xfrm>
            <a:off x="2638512" y="2372061"/>
            <a:ext cx="1105920" cy="1455993"/>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rot="18961079">
            <a:off x="6052825" y="1970020"/>
            <a:ext cx="1045440" cy="1244291"/>
          </a:xfrm>
          <a:prstGeom prst="rect">
            <a:avLst/>
          </a:prstGeom>
          <a:noFill/>
          <a:ln w="9525">
            <a:noFill/>
            <a:miter lim="800000"/>
            <a:headEnd/>
            <a:tailEnd/>
          </a:ln>
        </p:spPr>
      </p:pic>
      <p:grpSp>
        <p:nvGrpSpPr>
          <p:cNvPr id="6" name="Group 5"/>
          <p:cNvGrpSpPr/>
          <p:nvPr/>
        </p:nvGrpSpPr>
        <p:grpSpPr>
          <a:xfrm>
            <a:off x="1711148" y="2702435"/>
            <a:ext cx="902133" cy="1047093"/>
            <a:chOff x="4908117" y="2447927"/>
            <a:chExt cx="902133" cy="1047094"/>
          </a:xfrm>
        </p:grpSpPr>
        <p:cxnSp>
          <p:nvCxnSpPr>
            <p:cNvPr id="7" name="Straight Connector 6"/>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70092" y="2971800"/>
              <a:ext cx="340158" cy="523221"/>
            </a:xfrm>
            <a:prstGeom prst="rect">
              <a:avLst/>
            </a:prstGeom>
            <a:noFill/>
          </p:spPr>
          <p:txBody>
            <a:bodyPr wrap="none" rtlCol="0">
              <a:spAutoFit/>
            </a:bodyPr>
            <a:lstStyle/>
            <a:p>
              <a:r>
                <a:rPr lang="en-US" sz="2800" i="1" dirty="0" smtClean="0"/>
                <a:t>x</a:t>
              </a:r>
            </a:p>
          </p:txBody>
        </p:sp>
        <p:cxnSp>
          <p:nvCxnSpPr>
            <p:cNvPr id="9" name="Straight Connector 8"/>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08117" y="2447927"/>
              <a:ext cx="344966" cy="523220"/>
            </a:xfrm>
            <a:prstGeom prst="rect">
              <a:avLst/>
            </a:prstGeom>
            <a:noFill/>
          </p:spPr>
          <p:txBody>
            <a:bodyPr wrap="none" rtlCol="0">
              <a:spAutoFit/>
            </a:bodyPr>
            <a:lstStyle/>
            <a:p>
              <a:r>
                <a:rPr lang="en-US" sz="2800" i="1" dirty="0" smtClean="0"/>
                <a:t>y</a:t>
              </a:r>
            </a:p>
          </p:txBody>
        </p:sp>
      </p:grpSp>
      <p:grpSp>
        <p:nvGrpSpPr>
          <p:cNvPr id="11" name="Group 10"/>
          <p:cNvGrpSpPr/>
          <p:nvPr/>
        </p:nvGrpSpPr>
        <p:grpSpPr>
          <a:xfrm rot="18913108">
            <a:off x="5234066" y="3081108"/>
            <a:ext cx="1001648" cy="1047096"/>
            <a:chOff x="4857878" y="2447925"/>
            <a:chExt cx="1001648" cy="1047096"/>
          </a:xfrm>
        </p:grpSpPr>
        <p:cxnSp>
          <p:nvCxnSpPr>
            <p:cNvPr id="12" name="Straight Connector 11"/>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14" name="Straight Connector 13"/>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857878" y="2447925"/>
              <a:ext cx="445443" cy="523220"/>
            </a:xfrm>
            <a:prstGeom prst="rect">
              <a:avLst/>
            </a:prstGeom>
            <a:noFill/>
          </p:spPr>
          <p:txBody>
            <a:bodyPr wrap="none" rtlCol="0">
              <a:spAutoFit/>
            </a:bodyPr>
            <a:lstStyle/>
            <a:p>
              <a:r>
                <a:rPr lang="en-US" sz="2800" i="1" dirty="0" smtClean="0"/>
                <a:t>y’</a:t>
              </a:r>
            </a:p>
          </p:txBody>
        </p:sp>
      </p:grpSp>
    </p:spTree>
    <p:extLst>
      <p:ext uri="{BB962C8B-B14F-4D97-AF65-F5344CB8AC3E}">
        <p14:creationId xmlns:p14="http://schemas.microsoft.com/office/powerpoint/2010/main" val="1178903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Effect transition="in" filter="fade">
                                      <p:cBhvr>
                                        <p:cTn id="9" dur="2000"/>
                                        <p:tgtEl>
                                          <p:spTgt spid="6"/>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000" fill="hold"/>
                                        <p:tgtEl>
                                          <p:spTgt spid="11"/>
                                        </p:tgtEl>
                                        <p:attrNameLst>
                                          <p:attrName>ppt_w</p:attrName>
                                        </p:attrNameLst>
                                      </p:cBhvr>
                                      <p:tavLst>
                                        <p:tav tm="0">
                                          <p:val>
                                            <p:fltVal val="0"/>
                                          </p:val>
                                        </p:tav>
                                        <p:tav tm="100000">
                                          <p:val>
                                            <p:strVal val="#ppt_w"/>
                                          </p:val>
                                        </p:tav>
                                      </p:tavLst>
                                    </p:anim>
                                    <p:anim calcmode="lin" valueType="num">
                                      <p:cBhvr>
                                        <p:cTn id="14" dur="2000" fill="hold"/>
                                        <p:tgtEl>
                                          <p:spTgt spid="11"/>
                                        </p:tgtEl>
                                        <p:attrNameLst>
                                          <p:attrName>ppt_h</p:attrName>
                                        </p:attrNameLst>
                                      </p:cBhvr>
                                      <p:tavLst>
                                        <p:tav tm="0">
                                          <p:val>
                                            <p:fltVal val="0"/>
                                          </p:val>
                                        </p:tav>
                                        <p:tav tm="100000">
                                          <p:val>
                                            <p:strVal val="#ppt_h"/>
                                          </p:val>
                                        </p:tav>
                                      </p:tavLst>
                                    </p:anim>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2"/>
          <p:cNvPicPr>
            <a:picLocks noChangeAspect="1" noChangeArrowheads="1"/>
          </p:cNvPicPr>
          <p:nvPr/>
        </p:nvPicPr>
        <p:blipFill>
          <a:blip r:embed="rId3" cstate="print"/>
          <a:srcRect/>
          <a:stretch>
            <a:fillRect/>
          </a:stretch>
        </p:blipFill>
        <p:spPr bwMode="auto">
          <a:xfrm>
            <a:off x="4744656" y="0"/>
            <a:ext cx="3179520" cy="3011356"/>
          </a:xfrm>
          <a:prstGeom prst="rect">
            <a:avLst/>
          </a:prstGeom>
          <a:noFill/>
          <a:ln w="9525">
            <a:noFill/>
            <a:miter lim="800000"/>
            <a:headEnd/>
            <a:tailEnd/>
          </a:ln>
        </p:spPr>
      </p:pic>
      <p:sp>
        <p:nvSpPr>
          <p:cNvPr id="14" name="Freeform 13"/>
          <p:cNvSpPr/>
          <p:nvPr/>
        </p:nvSpPr>
        <p:spPr>
          <a:xfrm>
            <a:off x="5239512" y="1813373"/>
            <a:ext cx="877824" cy="649224"/>
          </a:xfrm>
          <a:custGeom>
            <a:avLst/>
            <a:gdLst>
              <a:gd name="connsiteX0" fmla="*/ 886968 w 896112"/>
              <a:gd name="connsiteY0" fmla="*/ 0 h 704088"/>
              <a:gd name="connsiteX1" fmla="*/ 896112 w 896112"/>
              <a:gd name="connsiteY1" fmla="*/ 704088 h 704088"/>
              <a:gd name="connsiteX2" fmla="*/ 0 w 896112"/>
              <a:gd name="connsiteY2" fmla="*/ 704088 h 704088"/>
            </a:gdLst>
            <a:ahLst/>
            <a:cxnLst>
              <a:cxn ang="0">
                <a:pos x="connsiteX0" y="connsiteY0"/>
              </a:cxn>
              <a:cxn ang="0">
                <a:pos x="connsiteX1" y="connsiteY1"/>
              </a:cxn>
              <a:cxn ang="0">
                <a:pos x="connsiteX2" y="connsiteY2"/>
              </a:cxn>
            </a:cxnLst>
            <a:rect l="l" t="t" r="r" b="b"/>
            <a:pathLst>
              <a:path w="896112" h="704088">
                <a:moveTo>
                  <a:pt x="886968" y="0"/>
                </a:moveTo>
                <a:lnTo>
                  <a:pt x="896112" y="704088"/>
                </a:lnTo>
                <a:lnTo>
                  <a:pt x="0" y="704088"/>
                </a:lnTo>
              </a:path>
            </a:pathLst>
          </a:custGeom>
          <a:solidFill>
            <a:schemeClr val="bg2">
              <a:lumMod val="7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16" name="Rectangle 7"/>
          <p:cNvSpPr>
            <a:spLocks noChangeArrowheads="1"/>
          </p:cNvSpPr>
          <p:nvPr/>
        </p:nvSpPr>
        <p:spPr bwMode="auto">
          <a:xfrm>
            <a:off x="6222096" y="704235"/>
            <a:ext cx="276480" cy="276509"/>
          </a:xfrm>
          <a:prstGeom prst="rect">
            <a:avLst/>
          </a:prstGeom>
          <a:solidFill>
            <a:schemeClr val="bg1"/>
          </a:solidFill>
          <a:ln w="9525" algn="ctr">
            <a:solidFill>
              <a:schemeClr val="bg1"/>
            </a:solidFill>
            <a:round/>
            <a:headEnd/>
            <a:tailEnd/>
          </a:ln>
        </p:spPr>
        <p:txBody>
          <a:bodyPr lIns="82936" tIns="41469" rIns="82936" bIns="41469"/>
          <a:lstStyle/>
          <a:p>
            <a:endParaRPr lang="en-US"/>
          </a:p>
        </p:txBody>
      </p:sp>
      <p:sp>
        <p:nvSpPr>
          <p:cNvPr id="13317" name="Rectangle 8"/>
          <p:cNvSpPr>
            <a:spLocks noChangeArrowheads="1"/>
          </p:cNvSpPr>
          <p:nvPr/>
        </p:nvSpPr>
        <p:spPr bwMode="auto">
          <a:xfrm>
            <a:off x="6282576" y="2554897"/>
            <a:ext cx="276480" cy="276509"/>
          </a:xfrm>
          <a:prstGeom prst="rect">
            <a:avLst/>
          </a:prstGeom>
          <a:solidFill>
            <a:schemeClr val="bg1"/>
          </a:solidFill>
          <a:ln w="9525" algn="ctr">
            <a:solidFill>
              <a:schemeClr val="bg1"/>
            </a:solidFill>
            <a:round/>
            <a:headEnd/>
            <a:tailEnd/>
          </a:ln>
        </p:spPr>
        <p:txBody>
          <a:bodyPr lIns="82936" tIns="41469" rIns="82936" bIns="41469"/>
          <a:lstStyle/>
          <a:p>
            <a:endParaRPr lang="en-US"/>
          </a:p>
        </p:txBody>
      </p:sp>
      <p:sp>
        <p:nvSpPr>
          <p:cNvPr id="13318" name="TextBox 9"/>
          <p:cNvSpPr txBox="1">
            <a:spLocks noChangeArrowheads="1"/>
          </p:cNvSpPr>
          <p:nvPr/>
        </p:nvSpPr>
        <p:spPr bwMode="auto">
          <a:xfrm>
            <a:off x="0" y="0"/>
            <a:ext cx="3145536" cy="3099958"/>
          </a:xfrm>
          <a:prstGeom prst="rect">
            <a:avLst/>
          </a:prstGeom>
          <a:noFill/>
          <a:ln w="9525">
            <a:noFill/>
            <a:miter lim="800000"/>
            <a:headEnd/>
            <a:tailEnd/>
          </a:ln>
        </p:spPr>
        <p:txBody>
          <a:bodyPr wrap="square" lIns="82936" tIns="41469" rIns="82936" bIns="41469">
            <a:spAutoFit/>
          </a:bodyPr>
          <a:lstStyle/>
          <a:p>
            <a:r>
              <a:rPr lang="en-US" sz="1400" u="sng" dirty="0" smtClean="0"/>
              <a:t>Solution:</a:t>
            </a:r>
            <a:r>
              <a:rPr lang="en-US" sz="1400" dirty="0" smtClean="0"/>
              <a:t>   We know that they represent the same stress state (seen from different observer orientations) because they both ended up on the same Mohr’s circle.</a:t>
            </a:r>
          </a:p>
          <a:p>
            <a:endParaRPr lang="en-US" sz="1400" dirty="0" smtClean="0"/>
          </a:p>
          <a:p>
            <a:r>
              <a:rPr lang="en-US" sz="1400" dirty="0" smtClean="0"/>
              <a:t>Getting from x to x’ on the Mohr’s circle requires moving through an angle of </a:t>
            </a:r>
            <a:r>
              <a:rPr lang="en-US" sz="1400" dirty="0" err="1" smtClean="0"/>
              <a:t>ArcTan</a:t>
            </a:r>
            <a:r>
              <a:rPr lang="en-US" sz="1400" dirty="0" smtClean="0"/>
              <a:t>(4/3) CLOCKWISE.  The motion in physical space is half of this angle, and same direction.</a:t>
            </a:r>
          </a:p>
          <a:p>
            <a:endParaRPr lang="en-US" sz="1400" dirty="0"/>
          </a:p>
          <a:p>
            <a:r>
              <a:rPr lang="en-US" sz="1400" dirty="0" smtClean="0"/>
              <a:t>Use the Pole Point, and it will be harder to get it wrong!</a:t>
            </a:r>
            <a:endParaRPr lang="en-US" sz="1400" dirty="0"/>
          </a:p>
        </p:txBody>
      </p:sp>
      <p:sp>
        <p:nvSpPr>
          <p:cNvPr id="13319" name="Oval 10"/>
          <p:cNvSpPr>
            <a:spLocks noChangeArrowheads="1"/>
          </p:cNvSpPr>
          <p:nvPr/>
        </p:nvSpPr>
        <p:spPr bwMode="auto">
          <a:xfrm>
            <a:off x="6986736" y="1015307"/>
            <a:ext cx="138240" cy="138255"/>
          </a:xfrm>
          <a:prstGeom prst="ellipse">
            <a:avLst/>
          </a:prstGeom>
          <a:solidFill>
            <a:schemeClr val="tx1"/>
          </a:solidFill>
          <a:ln w="9525" algn="ctr">
            <a:solidFill>
              <a:schemeClr val="tx1"/>
            </a:solidFill>
            <a:round/>
            <a:headEnd/>
            <a:tailEnd/>
          </a:ln>
        </p:spPr>
        <p:txBody>
          <a:bodyPr lIns="82936" tIns="41469" rIns="82936" bIns="41469"/>
          <a:lstStyle/>
          <a:p>
            <a:endParaRPr lang="en-US"/>
          </a:p>
        </p:txBody>
      </p:sp>
      <p:sp>
        <p:nvSpPr>
          <p:cNvPr id="13320" name="Oval 11"/>
          <p:cNvSpPr>
            <a:spLocks noChangeArrowheads="1"/>
          </p:cNvSpPr>
          <p:nvPr/>
        </p:nvSpPr>
        <p:spPr bwMode="auto">
          <a:xfrm>
            <a:off x="5133456" y="2393532"/>
            <a:ext cx="138240" cy="138255"/>
          </a:xfrm>
          <a:prstGeom prst="ellipse">
            <a:avLst/>
          </a:prstGeom>
          <a:solidFill>
            <a:schemeClr val="tx1"/>
          </a:solidFill>
          <a:ln w="9525" algn="ctr">
            <a:solidFill>
              <a:schemeClr val="tx1"/>
            </a:solidFill>
            <a:round/>
            <a:headEnd/>
            <a:tailEnd/>
          </a:ln>
        </p:spPr>
        <p:txBody>
          <a:bodyPr lIns="82936" tIns="41469" rIns="82936" bIns="41469"/>
          <a:lstStyle/>
          <a:p>
            <a:endParaRPr lang="en-US"/>
          </a:p>
        </p:txBody>
      </p:sp>
      <p:sp>
        <p:nvSpPr>
          <p:cNvPr id="8" name="TextBox 7"/>
          <p:cNvSpPr txBox="1"/>
          <p:nvPr/>
        </p:nvSpPr>
        <p:spPr>
          <a:xfrm>
            <a:off x="5971032" y="2864933"/>
            <a:ext cx="340158" cy="523220"/>
          </a:xfrm>
          <a:prstGeom prst="rect">
            <a:avLst/>
          </a:prstGeom>
          <a:noFill/>
        </p:spPr>
        <p:txBody>
          <a:bodyPr wrap="none" rtlCol="0">
            <a:spAutoFit/>
          </a:bodyPr>
          <a:lstStyle/>
          <a:p>
            <a:r>
              <a:rPr lang="en-US" sz="2800" dirty="0" smtClean="0">
                <a:solidFill>
                  <a:srgbClr val="0A7C0F"/>
                </a:solidFill>
              </a:rPr>
              <a:t>x</a:t>
            </a:r>
          </a:p>
        </p:txBody>
      </p:sp>
      <p:sp>
        <p:nvSpPr>
          <p:cNvPr id="9" name="TextBox 8"/>
          <p:cNvSpPr txBox="1"/>
          <p:nvPr/>
        </p:nvSpPr>
        <p:spPr>
          <a:xfrm>
            <a:off x="5638800" y="246701"/>
            <a:ext cx="346570" cy="523220"/>
          </a:xfrm>
          <a:prstGeom prst="rect">
            <a:avLst/>
          </a:prstGeom>
          <a:noFill/>
        </p:spPr>
        <p:txBody>
          <a:bodyPr wrap="none" rtlCol="0">
            <a:spAutoFit/>
          </a:bodyPr>
          <a:lstStyle/>
          <a:p>
            <a:r>
              <a:rPr lang="en-US" sz="2800" dirty="0" smtClean="0">
                <a:solidFill>
                  <a:srgbClr val="0A7C0F"/>
                </a:solidFill>
              </a:rPr>
              <a:t>y</a:t>
            </a:r>
          </a:p>
        </p:txBody>
      </p:sp>
      <p:sp>
        <p:nvSpPr>
          <p:cNvPr id="10" name="TextBox 9"/>
          <p:cNvSpPr txBox="1"/>
          <p:nvPr/>
        </p:nvSpPr>
        <p:spPr>
          <a:xfrm>
            <a:off x="4824984" y="2349821"/>
            <a:ext cx="438838" cy="523220"/>
          </a:xfrm>
          <a:prstGeom prst="rect">
            <a:avLst/>
          </a:prstGeom>
          <a:noFill/>
        </p:spPr>
        <p:txBody>
          <a:bodyPr wrap="none" rtlCol="0">
            <a:spAutoFit/>
          </a:bodyPr>
          <a:lstStyle/>
          <a:p>
            <a:r>
              <a:rPr lang="en-US" sz="2800" dirty="0" smtClean="0">
                <a:solidFill>
                  <a:srgbClr val="FF0000"/>
                </a:solidFill>
              </a:rPr>
              <a:t>x’</a:t>
            </a:r>
          </a:p>
        </p:txBody>
      </p:sp>
      <p:sp>
        <p:nvSpPr>
          <p:cNvPr id="11" name="TextBox 10"/>
          <p:cNvSpPr txBox="1"/>
          <p:nvPr/>
        </p:nvSpPr>
        <p:spPr>
          <a:xfrm>
            <a:off x="7034784" y="655133"/>
            <a:ext cx="447238" cy="523220"/>
          </a:xfrm>
          <a:prstGeom prst="rect">
            <a:avLst/>
          </a:prstGeom>
          <a:noFill/>
        </p:spPr>
        <p:txBody>
          <a:bodyPr wrap="none" rtlCol="0">
            <a:spAutoFit/>
          </a:bodyPr>
          <a:lstStyle/>
          <a:p>
            <a:r>
              <a:rPr lang="en-US" sz="2800" dirty="0" smtClean="0">
                <a:solidFill>
                  <a:srgbClr val="FF0000"/>
                </a:solidFill>
              </a:rPr>
              <a:t>y’</a:t>
            </a:r>
          </a:p>
        </p:txBody>
      </p:sp>
      <p:cxnSp>
        <p:nvCxnSpPr>
          <p:cNvPr id="13" name="Straight Connector 12"/>
          <p:cNvCxnSpPr/>
          <p:nvPr/>
        </p:nvCxnSpPr>
        <p:spPr>
          <a:xfrm flipH="1">
            <a:off x="5257800" y="1804229"/>
            <a:ext cx="868680" cy="6309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434840" y="2087693"/>
            <a:ext cx="2825496" cy="1335024"/>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8052938" y="3420230"/>
            <a:ext cx="551566" cy="22194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8074152" y="3212405"/>
            <a:ext cx="237744" cy="50292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7708392" y="2736917"/>
            <a:ext cx="557784" cy="28346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7205472" y="2828357"/>
            <a:ext cx="274320" cy="5486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flipV="1">
            <a:off x="7278624" y="3541589"/>
            <a:ext cx="566928" cy="27432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6839712" y="2819213"/>
            <a:ext cx="521208" cy="2468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7936992" y="2371157"/>
            <a:ext cx="219456" cy="43891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7205472" y="3715325"/>
            <a:ext cx="292608" cy="56692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8586216" y="3419856"/>
            <a:ext cx="367408" cy="523220"/>
          </a:xfrm>
          <a:prstGeom prst="rect">
            <a:avLst/>
          </a:prstGeom>
          <a:noFill/>
        </p:spPr>
        <p:txBody>
          <a:bodyPr wrap="none" rtlCol="0">
            <a:spAutoFit/>
          </a:bodyPr>
          <a:lstStyle/>
          <a:p>
            <a:r>
              <a:rPr lang="en-US" sz="2800" dirty="0" smtClean="0">
                <a:solidFill>
                  <a:srgbClr val="FF0000"/>
                </a:solidFill>
              </a:rPr>
              <a:t>4</a:t>
            </a:r>
          </a:p>
        </p:txBody>
      </p:sp>
      <p:pic>
        <p:nvPicPr>
          <p:cNvPr id="39" name="Picture 3"/>
          <p:cNvPicPr>
            <a:picLocks noChangeAspect="1" noChangeArrowheads="1"/>
          </p:cNvPicPr>
          <p:nvPr/>
        </p:nvPicPr>
        <p:blipFill>
          <a:blip r:embed="rId4" cstate="print"/>
          <a:srcRect l="11943" t="16723" r="6907" b="3575"/>
          <a:stretch>
            <a:fillRect/>
          </a:stretch>
        </p:blipFill>
        <p:spPr bwMode="auto">
          <a:xfrm rot="1580318">
            <a:off x="7445622" y="2986529"/>
            <a:ext cx="570852" cy="560181"/>
          </a:xfrm>
          <a:prstGeom prst="rect">
            <a:avLst/>
          </a:prstGeom>
          <a:noFill/>
          <a:ln w="38100">
            <a:solidFill>
              <a:srgbClr val="FF0000"/>
            </a:solidFill>
            <a:miter lim="800000"/>
            <a:headEnd/>
            <a:tailEnd/>
          </a:ln>
        </p:spPr>
      </p:pic>
      <p:sp>
        <p:nvSpPr>
          <p:cNvPr id="41" name="TextBox 40"/>
          <p:cNvSpPr txBox="1"/>
          <p:nvPr/>
        </p:nvSpPr>
        <p:spPr>
          <a:xfrm>
            <a:off x="8119491" y="2086356"/>
            <a:ext cx="367408" cy="523220"/>
          </a:xfrm>
          <a:prstGeom prst="rect">
            <a:avLst/>
          </a:prstGeom>
          <a:noFill/>
        </p:spPr>
        <p:txBody>
          <a:bodyPr wrap="none" rtlCol="0">
            <a:spAutoFit/>
          </a:bodyPr>
          <a:lstStyle/>
          <a:p>
            <a:r>
              <a:rPr lang="en-US" sz="2800" dirty="0" smtClean="0">
                <a:solidFill>
                  <a:srgbClr val="FF0000"/>
                </a:solidFill>
              </a:rPr>
              <a:t>4</a:t>
            </a:r>
          </a:p>
        </p:txBody>
      </p:sp>
      <p:sp>
        <p:nvSpPr>
          <p:cNvPr id="42" name="TextBox 41"/>
          <p:cNvSpPr txBox="1"/>
          <p:nvPr/>
        </p:nvSpPr>
        <p:spPr>
          <a:xfrm>
            <a:off x="8281416" y="2819781"/>
            <a:ext cx="367408" cy="523220"/>
          </a:xfrm>
          <a:prstGeom prst="rect">
            <a:avLst/>
          </a:prstGeom>
          <a:noFill/>
        </p:spPr>
        <p:txBody>
          <a:bodyPr wrap="none" rtlCol="0">
            <a:spAutoFit/>
          </a:bodyPr>
          <a:lstStyle/>
          <a:p>
            <a:r>
              <a:rPr lang="en-US" sz="2800" dirty="0" smtClean="0">
                <a:solidFill>
                  <a:srgbClr val="FF0000"/>
                </a:solidFill>
              </a:rPr>
              <a:t>3</a:t>
            </a:r>
          </a:p>
        </p:txBody>
      </p:sp>
      <p:cxnSp>
        <p:nvCxnSpPr>
          <p:cNvPr id="44" name="Straight Connector 43"/>
          <p:cNvCxnSpPr/>
          <p:nvPr/>
        </p:nvCxnSpPr>
        <p:spPr>
          <a:xfrm>
            <a:off x="4242816" y="2916936"/>
            <a:ext cx="2359152" cy="18288"/>
          </a:xfrm>
          <a:prstGeom prst="line">
            <a:avLst/>
          </a:prstGeom>
          <a:ln w="38100">
            <a:solidFill>
              <a:srgbClr val="0DA314"/>
            </a:solidFill>
            <a:prstDash val="sysDot"/>
          </a:ln>
        </p:spPr>
        <p:style>
          <a:lnRef idx="1">
            <a:schemeClr val="accent1"/>
          </a:lnRef>
          <a:fillRef idx="0">
            <a:schemeClr val="accent1"/>
          </a:fillRef>
          <a:effectRef idx="0">
            <a:schemeClr val="accent1"/>
          </a:effectRef>
          <a:fontRef idx="minor">
            <a:schemeClr val="tx1"/>
          </a:fontRef>
        </p:style>
      </p:cxnSp>
      <p:grpSp>
        <p:nvGrpSpPr>
          <p:cNvPr id="57" name="Group 56"/>
          <p:cNvGrpSpPr/>
          <p:nvPr/>
        </p:nvGrpSpPr>
        <p:grpSpPr>
          <a:xfrm>
            <a:off x="3246120" y="2220468"/>
            <a:ext cx="1077211" cy="1150620"/>
            <a:chOff x="3639312" y="2247900"/>
            <a:chExt cx="1077211" cy="1150620"/>
          </a:xfrm>
        </p:grpSpPr>
        <p:pic>
          <p:nvPicPr>
            <p:cNvPr id="43" name="Picture 2"/>
            <p:cNvPicPr>
              <a:picLocks noChangeAspect="1" noChangeArrowheads="1"/>
            </p:cNvPicPr>
            <p:nvPr/>
          </p:nvPicPr>
          <p:blipFill>
            <a:blip r:embed="rId5" cstate="print"/>
            <a:srcRect l="21309" t="16005" r="13234" b="13833"/>
            <a:stretch>
              <a:fillRect/>
            </a:stretch>
          </p:blipFill>
          <p:spPr bwMode="auto">
            <a:xfrm>
              <a:off x="3758487" y="2596896"/>
              <a:ext cx="470518" cy="663988"/>
            </a:xfrm>
            <a:prstGeom prst="rect">
              <a:avLst/>
            </a:prstGeom>
            <a:noFill/>
            <a:ln w="38100">
              <a:solidFill>
                <a:srgbClr val="0DA314"/>
              </a:solidFill>
              <a:miter lim="800000"/>
              <a:headEnd/>
              <a:tailEnd/>
            </a:ln>
          </p:spPr>
        </p:pic>
        <p:cxnSp>
          <p:nvCxnSpPr>
            <p:cNvPr id="48" name="Straight Arrow Connector 47"/>
            <p:cNvCxnSpPr/>
            <p:nvPr/>
          </p:nvCxnSpPr>
          <p:spPr>
            <a:xfrm flipH="1">
              <a:off x="3639312" y="2654570"/>
              <a:ext cx="4477" cy="600694"/>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flipV="1">
              <a:off x="4370832" y="2606040"/>
              <a:ext cx="9145" cy="640080"/>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3759614" y="2450354"/>
              <a:ext cx="528922" cy="9382"/>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3681985" y="3383280"/>
              <a:ext cx="478535" cy="15240"/>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349115" y="2247900"/>
              <a:ext cx="367408" cy="523220"/>
            </a:xfrm>
            <a:prstGeom prst="rect">
              <a:avLst/>
            </a:prstGeom>
            <a:noFill/>
          </p:spPr>
          <p:txBody>
            <a:bodyPr wrap="none" rtlCol="0">
              <a:spAutoFit/>
            </a:bodyPr>
            <a:lstStyle/>
            <a:p>
              <a:r>
                <a:rPr lang="en-US" sz="2800" dirty="0" smtClean="0">
                  <a:solidFill>
                    <a:srgbClr val="0A7C0F"/>
                  </a:solidFill>
                </a:rPr>
                <a:t>5</a:t>
              </a:r>
            </a:p>
          </p:txBody>
        </p:sp>
      </p:grpSp>
      <p:sp>
        <p:nvSpPr>
          <p:cNvPr id="59" name="Freeform 58"/>
          <p:cNvSpPr/>
          <p:nvPr/>
        </p:nvSpPr>
        <p:spPr>
          <a:xfrm>
            <a:off x="4498848" y="2112264"/>
            <a:ext cx="1673352" cy="822960"/>
          </a:xfrm>
          <a:custGeom>
            <a:avLst/>
            <a:gdLst>
              <a:gd name="connsiteX0" fmla="*/ 27432 w 1673352"/>
              <a:gd name="connsiteY0" fmla="*/ 813816 h 822960"/>
              <a:gd name="connsiteX1" fmla="*/ 1673352 w 1673352"/>
              <a:gd name="connsiteY1" fmla="*/ 822960 h 822960"/>
              <a:gd name="connsiteX2" fmla="*/ 0 w 1673352"/>
              <a:gd name="connsiteY2" fmla="*/ 0 h 822960"/>
              <a:gd name="connsiteX3" fmla="*/ 0 w 1673352"/>
              <a:gd name="connsiteY3" fmla="*/ 0 h 822960"/>
              <a:gd name="connsiteX4" fmla="*/ 0 w 1673352"/>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352" h="822960">
                <a:moveTo>
                  <a:pt x="27432" y="813816"/>
                </a:moveTo>
                <a:lnTo>
                  <a:pt x="1673352" y="822960"/>
                </a:lnTo>
                <a:lnTo>
                  <a:pt x="0" y="0"/>
                </a:lnTo>
                <a:lnTo>
                  <a:pt x="0" y="0"/>
                </a:lnTo>
                <a:lnTo>
                  <a:pt x="0" y="0"/>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TextBox 35"/>
          <p:cNvSpPr txBox="1"/>
          <p:nvPr/>
        </p:nvSpPr>
        <p:spPr>
          <a:xfrm>
            <a:off x="5953399" y="3126543"/>
            <a:ext cx="375424" cy="523220"/>
          </a:xfrm>
          <a:prstGeom prst="rect">
            <a:avLst/>
          </a:prstGeom>
          <a:noFill/>
        </p:spPr>
        <p:txBody>
          <a:bodyPr wrap="none" rtlCol="0">
            <a:spAutoFit/>
          </a:bodyPr>
          <a:lstStyle/>
          <a:p>
            <a:r>
              <a:rPr lang="en-US" sz="2800" b="1" dirty="0" smtClean="0">
                <a:solidFill>
                  <a:srgbClr val="FF0000"/>
                </a:solidFill>
              </a:rPr>
              <a:t>P</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1060982" y="306915"/>
          <a:ext cx="6710363" cy="1047750"/>
        </p:xfrm>
        <a:graphic>
          <a:graphicData uri="http://schemas.openxmlformats.org/presentationml/2006/ole">
            <mc:AlternateContent xmlns:mc="http://schemas.openxmlformats.org/markup-compatibility/2006">
              <mc:Choice xmlns:v="urn:schemas-microsoft-com:vml" Requires="v">
                <p:oleObj spid="_x0000_s2053" name="Equation" r:id="rId3" imgW="3251160" imgH="507960" progId="Equation.DSMT4">
                  <p:embed/>
                </p:oleObj>
              </mc:Choice>
              <mc:Fallback>
                <p:oleObj name="Equation" r:id="rId3" imgW="3251160" imgH="50796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982" y="306915"/>
                        <a:ext cx="6710363" cy="1047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2235200" y="28063"/>
            <a:ext cx="6908800" cy="463005"/>
          </a:xfrm>
        </p:spPr>
        <p:txBody>
          <a:bodyPr>
            <a:normAutofit fontScale="90000"/>
          </a:bodyPr>
          <a:lstStyle/>
          <a:p>
            <a:r>
              <a:rPr lang="en-US" dirty="0" smtClean="0"/>
              <a:t>Review: Parametric Plots</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5</a:t>
            </a:fld>
            <a:endParaRPr lang="en-US"/>
          </a:p>
        </p:txBody>
      </p:sp>
      <p:sp>
        <p:nvSpPr>
          <p:cNvPr id="5" name="TextBox 4"/>
          <p:cNvSpPr txBox="1"/>
          <p:nvPr/>
        </p:nvSpPr>
        <p:spPr>
          <a:xfrm>
            <a:off x="0" y="1490133"/>
            <a:ext cx="9144000" cy="2769971"/>
          </a:xfrm>
          <a:prstGeom prst="rect">
            <a:avLst/>
          </a:prstGeom>
          <a:noFill/>
        </p:spPr>
        <p:txBody>
          <a:bodyPr wrap="square" lIns="91420" tIns="45711" rIns="91420" bIns="45711" rtlCol="0">
            <a:spAutoFit/>
          </a:bodyPr>
          <a:lstStyle/>
          <a:p>
            <a:r>
              <a:rPr lang="en-US" sz="2800" dirty="0" smtClean="0"/>
              <a:t>An ordinary plot displays </a:t>
            </a:r>
            <a:r>
              <a:rPr lang="en-US" sz="2800" i="1" dirty="0" smtClean="0"/>
              <a:t>x</a:t>
            </a:r>
            <a:r>
              <a:rPr lang="en-US" sz="2800" dirty="0" smtClean="0"/>
              <a:t> and </a:t>
            </a:r>
            <a:r>
              <a:rPr lang="en-US" sz="2800" i="1" dirty="0" smtClean="0"/>
              <a:t>y</a:t>
            </a:r>
            <a:r>
              <a:rPr lang="en-US" sz="2800" dirty="0" smtClean="0"/>
              <a:t> as functions of </a:t>
            </a:r>
            <a:r>
              <a:rPr lang="en-US" sz="2800" i="1" dirty="0" smtClean="0"/>
              <a:t>t</a:t>
            </a:r>
            <a:r>
              <a:rPr lang="en-US" sz="2800" dirty="0" smtClean="0"/>
              <a:t> individually. </a:t>
            </a:r>
          </a:p>
          <a:p>
            <a:r>
              <a:rPr lang="en-US" sz="2800" dirty="0" smtClean="0"/>
              <a:t>A parametric plot shows (</a:t>
            </a:r>
            <a:r>
              <a:rPr lang="en-US" sz="2800" dirty="0" err="1" smtClean="0"/>
              <a:t>x,y</a:t>
            </a:r>
            <a:r>
              <a:rPr lang="en-US" sz="2800" dirty="0" smtClean="0"/>
              <a:t>) point locations as </a:t>
            </a:r>
            <a:r>
              <a:rPr lang="en-US" sz="2800" i="1" dirty="0" smtClean="0"/>
              <a:t>t</a:t>
            </a:r>
            <a:r>
              <a:rPr lang="en-US" sz="2800" dirty="0" smtClean="0"/>
              <a:t> varies.</a:t>
            </a:r>
          </a:p>
          <a:p>
            <a:endParaRPr lang="en-US" sz="2800" dirty="0" smtClean="0"/>
          </a:p>
          <a:p>
            <a:r>
              <a:rPr lang="en-US" sz="2800" dirty="0" smtClean="0"/>
              <a:t>Homework asks for ordinary plots of two functions, </a:t>
            </a:r>
            <a:r>
              <a:rPr lang="en-US" sz="2800" dirty="0" smtClean="0">
                <a:latin typeface="Symbol" pitchFamily="18" charset="2"/>
              </a:rPr>
              <a:t>t</a:t>
            </a:r>
            <a:r>
              <a:rPr lang="en-US" sz="2800" dirty="0" smtClean="0"/>
              <a:t>(</a:t>
            </a:r>
            <a:r>
              <a:rPr lang="en-US" sz="2800" dirty="0" smtClean="0">
                <a:latin typeface="Symbol" pitchFamily="18" charset="2"/>
              </a:rPr>
              <a:t>q</a:t>
            </a:r>
            <a:r>
              <a:rPr lang="en-US" sz="2800" dirty="0" smtClean="0"/>
              <a:t>) and </a:t>
            </a:r>
            <a:r>
              <a:rPr lang="en-US" sz="2800" dirty="0" smtClean="0">
                <a:latin typeface="Symbol" pitchFamily="18" charset="2"/>
              </a:rPr>
              <a:t>s</a:t>
            </a:r>
            <a:r>
              <a:rPr lang="en-US" sz="2800" dirty="0" smtClean="0"/>
              <a:t>(</a:t>
            </a:r>
            <a:r>
              <a:rPr lang="en-US" sz="2800" dirty="0" smtClean="0">
                <a:latin typeface="Symbol" pitchFamily="18" charset="2"/>
              </a:rPr>
              <a:t>q</a:t>
            </a:r>
            <a:r>
              <a:rPr lang="en-US" sz="2800" dirty="0" smtClean="0"/>
              <a:t>) individually.  </a:t>
            </a:r>
          </a:p>
          <a:p>
            <a:r>
              <a:rPr lang="en-US" sz="2800" dirty="0" smtClean="0">
                <a:solidFill>
                  <a:srgbClr val="00B050"/>
                </a:solidFill>
                <a:latin typeface="Forte" pitchFamily="66" charset="0"/>
              </a:rPr>
              <a:t>Today: </a:t>
            </a:r>
            <a:r>
              <a:rPr lang="en-US" sz="2800" dirty="0" err="1" smtClean="0">
                <a:solidFill>
                  <a:srgbClr val="00B050"/>
                </a:solidFill>
                <a:latin typeface="Forte" pitchFamily="66" charset="0"/>
              </a:rPr>
              <a:t>weplot</a:t>
            </a:r>
            <a:r>
              <a:rPr lang="en-US" sz="2800" dirty="0" smtClean="0">
                <a:solidFill>
                  <a:srgbClr val="00B050"/>
                </a:solidFill>
                <a:latin typeface="Forte" pitchFamily="66" charset="0"/>
              </a:rPr>
              <a:t> them parametrically too!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srcRect/>
          <a:stretch>
            <a:fillRect/>
          </a:stretch>
        </p:blipFill>
        <p:spPr bwMode="auto">
          <a:xfrm>
            <a:off x="362520" y="1188050"/>
            <a:ext cx="3110400" cy="2721886"/>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0" y="496388"/>
            <a:ext cx="1244160" cy="1561124"/>
          </a:xfrm>
          <a:prstGeom prst="rect">
            <a:avLst/>
          </a:prstGeom>
          <a:noFill/>
          <a:ln w="9525">
            <a:noFill/>
            <a:miter lim="800000"/>
            <a:headEnd/>
            <a:tailEnd/>
          </a:ln>
        </p:spPr>
      </p:pic>
      <p:sp>
        <p:nvSpPr>
          <p:cNvPr id="6" name="TextBox 5"/>
          <p:cNvSpPr txBox="1">
            <a:spLocks noChangeArrowheads="1"/>
          </p:cNvSpPr>
          <p:nvPr/>
        </p:nvSpPr>
        <p:spPr bwMode="auto">
          <a:xfrm>
            <a:off x="0" y="2003312"/>
            <a:ext cx="2350080" cy="329969"/>
          </a:xfrm>
          <a:prstGeom prst="rect">
            <a:avLst/>
          </a:prstGeom>
          <a:noFill/>
          <a:ln w="9525">
            <a:noFill/>
            <a:miter lim="800000"/>
            <a:headEnd/>
            <a:tailEnd/>
          </a:ln>
        </p:spPr>
        <p:txBody>
          <a:bodyPr lIns="82936" tIns="41469" rIns="82936" bIns="41469">
            <a:spAutoFit/>
          </a:bodyPr>
          <a:lstStyle/>
          <a:p>
            <a:r>
              <a:rPr lang="en-US" sz="1600" dirty="0"/>
              <a:t>Units in </a:t>
            </a:r>
            <a:r>
              <a:rPr lang="en-US" sz="1600" dirty="0" err="1"/>
              <a:t>MPa</a:t>
            </a:r>
            <a:endParaRPr lang="en-US" sz="1600" dirty="0"/>
          </a:p>
        </p:txBody>
      </p:sp>
      <p:sp>
        <p:nvSpPr>
          <p:cNvPr id="7" name="Title 5"/>
          <p:cNvSpPr>
            <a:spLocks noGrp="1"/>
          </p:cNvSpPr>
          <p:nvPr>
            <p:ph type="title"/>
          </p:nvPr>
        </p:nvSpPr>
        <p:spPr>
          <a:xfrm>
            <a:off x="0" y="28062"/>
            <a:ext cx="9144000" cy="362360"/>
          </a:xfrm>
        </p:spPr>
        <p:txBody>
          <a:bodyPr>
            <a:noAutofit/>
          </a:bodyPr>
          <a:lstStyle/>
          <a:p>
            <a:r>
              <a:rPr lang="en-US" sz="2800" dirty="0" smtClean="0"/>
              <a:t>Find and label the stress element with maximum shear</a:t>
            </a:r>
            <a:endParaRPr lang="en-US" sz="2800" dirty="0"/>
          </a:p>
        </p:txBody>
      </p:sp>
      <p:cxnSp>
        <p:nvCxnSpPr>
          <p:cNvPr id="8" name="Straight Connector 7"/>
          <p:cNvCxnSpPr/>
          <p:nvPr/>
        </p:nvCxnSpPr>
        <p:spPr>
          <a:xfrm>
            <a:off x="7438998" y="1331976"/>
            <a:ext cx="1424" cy="254457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557772" y="2776374"/>
            <a:ext cx="2235200" cy="162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324100" y="3060700"/>
            <a:ext cx="737702" cy="954107"/>
          </a:xfrm>
          <a:prstGeom prst="rect">
            <a:avLst/>
          </a:prstGeom>
          <a:noFill/>
        </p:spPr>
        <p:txBody>
          <a:bodyPr wrap="none" rtlCol="0">
            <a:spAutoFit/>
          </a:bodyPr>
          <a:lstStyle/>
          <a:p>
            <a:r>
              <a:rPr lang="en-US" sz="2800" dirty="0" smtClean="0"/>
              <a:t>C=1</a:t>
            </a:r>
          </a:p>
          <a:p>
            <a:r>
              <a:rPr lang="en-US" sz="2800" dirty="0" smtClean="0"/>
              <a:t>R=5</a:t>
            </a:r>
          </a:p>
        </p:txBody>
      </p:sp>
      <p:grpSp>
        <p:nvGrpSpPr>
          <p:cNvPr id="11" name="Group 10"/>
          <p:cNvGrpSpPr/>
          <p:nvPr/>
        </p:nvGrpSpPr>
        <p:grpSpPr>
          <a:xfrm>
            <a:off x="6546636" y="1641348"/>
            <a:ext cx="2144736" cy="2235200"/>
            <a:chOff x="4598964" y="1028700"/>
            <a:chExt cx="2144736" cy="2235200"/>
          </a:xfrm>
        </p:grpSpPr>
        <p:cxnSp>
          <p:nvCxnSpPr>
            <p:cNvPr id="12" name="Straight Connector 11"/>
            <p:cNvCxnSpPr/>
            <p:nvPr/>
          </p:nvCxnSpPr>
          <p:spPr>
            <a:xfrm rot="16200000">
              <a:off x="5676900" y="1995384"/>
              <a:ext cx="0" cy="2133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a:off x="5676900" y="1639002"/>
              <a:ext cx="0" cy="2133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a:off x="5676900" y="1282620"/>
              <a:ext cx="0" cy="2133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a:off x="5676900" y="926238"/>
              <a:ext cx="0" cy="2133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a:off x="5676900" y="569856"/>
              <a:ext cx="0" cy="2133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a:off x="5676900" y="213474"/>
              <a:ext cx="0" cy="2133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a:off x="5637007" y="2205965"/>
              <a:ext cx="0" cy="205381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a:off x="5637007" y="1849583"/>
              <a:ext cx="0" cy="205381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a:off x="5637007" y="1493201"/>
              <a:ext cx="0" cy="205381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6200000">
              <a:off x="5637007" y="780437"/>
              <a:ext cx="0" cy="205381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a:off x="5637007" y="424055"/>
              <a:ext cx="0" cy="205381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598964"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55346"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11728"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668110"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024492"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380874"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737256" y="1054100"/>
              <a:ext cx="0" cy="2209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778562" y="1028700"/>
              <a:ext cx="0" cy="22288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134944" y="1028700"/>
              <a:ext cx="0" cy="22288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847708" y="1028700"/>
              <a:ext cx="0" cy="22288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204090" y="1028700"/>
              <a:ext cx="0" cy="22288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560472" y="1028700"/>
              <a:ext cx="0" cy="22288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a:off x="5637007" y="67673"/>
              <a:ext cx="0" cy="2053814"/>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36" name="Straight Connector 35"/>
          <p:cNvCxnSpPr/>
          <p:nvPr/>
        </p:nvCxnSpPr>
        <p:spPr>
          <a:xfrm>
            <a:off x="7091172" y="2060448"/>
            <a:ext cx="1028700" cy="137160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767572" y="2479548"/>
            <a:ext cx="401072" cy="523220"/>
          </a:xfrm>
          <a:prstGeom prst="rect">
            <a:avLst/>
          </a:prstGeom>
          <a:noFill/>
        </p:spPr>
        <p:txBody>
          <a:bodyPr wrap="none" rtlCol="0">
            <a:spAutoFit/>
          </a:bodyPr>
          <a:lstStyle/>
          <a:p>
            <a:r>
              <a:rPr lang="en-US" sz="2800" dirty="0" smtClean="0">
                <a:latin typeface="Symbol" pitchFamily="18" charset="2"/>
              </a:rPr>
              <a:t>s</a:t>
            </a:r>
          </a:p>
        </p:txBody>
      </p:sp>
      <p:sp>
        <p:nvSpPr>
          <p:cNvPr id="38" name="TextBox 37"/>
          <p:cNvSpPr txBox="1"/>
          <p:nvPr/>
        </p:nvSpPr>
        <p:spPr>
          <a:xfrm>
            <a:off x="7116572" y="1044448"/>
            <a:ext cx="341760" cy="523220"/>
          </a:xfrm>
          <a:prstGeom prst="rect">
            <a:avLst/>
          </a:prstGeom>
          <a:noFill/>
        </p:spPr>
        <p:txBody>
          <a:bodyPr wrap="none" rtlCol="0">
            <a:spAutoFit/>
          </a:bodyPr>
          <a:lstStyle/>
          <a:p>
            <a:r>
              <a:rPr lang="en-US" sz="2800" dirty="0" smtClean="0">
                <a:latin typeface="Symbol" pitchFamily="18" charset="2"/>
              </a:rPr>
              <a:t>t</a:t>
            </a:r>
          </a:p>
        </p:txBody>
      </p:sp>
      <p:sp>
        <p:nvSpPr>
          <p:cNvPr id="39" name="TextBox 38"/>
          <p:cNvSpPr txBox="1"/>
          <p:nvPr/>
        </p:nvSpPr>
        <p:spPr>
          <a:xfrm>
            <a:off x="0" y="3058922"/>
            <a:ext cx="1473737" cy="954107"/>
          </a:xfrm>
          <a:prstGeom prst="rect">
            <a:avLst/>
          </a:prstGeom>
          <a:noFill/>
        </p:spPr>
        <p:txBody>
          <a:bodyPr wrap="none" rtlCol="0">
            <a:spAutoFit/>
          </a:bodyPr>
          <a:lstStyle/>
          <a:p>
            <a:r>
              <a:rPr lang="en-US" sz="2800" dirty="0" smtClean="0">
                <a:solidFill>
                  <a:srgbClr val="FF0000"/>
                </a:solidFill>
              </a:rPr>
              <a:t>X: (4,-4)</a:t>
            </a:r>
          </a:p>
          <a:p>
            <a:r>
              <a:rPr lang="en-US" sz="2800" dirty="0" smtClean="0">
                <a:solidFill>
                  <a:srgbClr val="7030A0"/>
                </a:solidFill>
              </a:rPr>
              <a:t>Y: (-2,+4)</a:t>
            </a:r>
          </a:p>
        </p:txBody>
      </p:sp>
      <p:sp>
        <p:nvSpPr>
          <p:cNvPr id="40" name="Oval 39"/>
          <p:cNvSpPr/>
          <p:nvPr/>
        </p:nvSpPr>
        <p:spPr>
          <a:xfrm>
            <a:off x="6735572" y="1888998"/>
            <a:ext cx="1758950" cy="1758950"/>
          </a:xfrm>
          <a:prstGeom prst="ellipse">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1" name="Group 40"/>
          <p:cNvGrpSpPr/>
          <p:nvPr/>
        </p:nvGrpSpPr>
        <p:grpSpPr>
          <a:xfrm>
            <a:off x="7491222" y="1774698"/>
            <a:ext cx="257175" cy="2009775"/>
            <a:chOff x="7491222" y="1774698"/>
            <a:chExt cx="257175" cy="2009775"/>
          </a:xfrm>
        </p:grpSpPr>
        <p:sp>
          <p:nvSpPr>
            <p:cNvPr id="42" name="Explosion 1 41"/>
            <p:cNvSpPr/>
            <p:nvPr/>
          </p:nvSpPr>
          <p:spPr>
            <a:xfrm>
              <a:off x="7500747" y="3565398"/>
              <a:ext cx="247650" cy="219075"/>
            </a:xfrm>
            <a:prstGeom prst="irregularSeal1">
              <a:avLst/>
            </a:prstGeom>
            <a:noFill/>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Explosion 1 42"/>
            <p:cNvSpPr/>
            <p:nvPr/>
          </p:nvSpPr>
          <p:spPr>
            <a:xfrm>
              <a:off x="7491222" y="1774698"/>
              <a:ext cx="247650" cy="219075"/>
            </a:xfrm>
            <a:prstGeom prst="irregularSeal1">
              <a:avLst/>
            </a:prstGeom>
            <a:noFill/>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4" name="Group 43"/>
          <p:cNvGrpSpPr/>
          <p:nvPr/>
        </p:nvGrpSpPr>
        <p:grpSpPr>
          <a:xfrm>
            <a:off x="8088438" y="3374136"/>
            <a:ext cx="456912" cy="523220"/>
            <a:chOff x="6140766" y="2761488"/>
            <a:chExt cx="456912" cy="523220"/>
          </a:xfrm>
        </p:grpSpPr>
        <p:sp>
          <p:nvSpPr>
            <p:cNvPr id="45" name="Oval 44"/>
            <p:cNvSpPr/>
            <p:nvPr/>
          </p:nvSpPr>
          <p:spPr>
            <a:xfrm>
              <a:off x="6140766" y="2807208"/>
              <a:ext cx="128016" cy="128016"/>
            </a:xfrm>
            <a:prstGeom prst="ellipse">
              <a:avLst/>
            </a:prstGeom>
            <a:solidFill>
              <a:srgbClr val="FF0000"/>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TextBox 45"/>
            <p:cNvSpPr txBox="1"/>
            <p:nvPr/>
          </p:nvSpPr>
          <p:spPr>
            <a:xfrm>
              <a:off x="6227064" y="2761488"/>
              <a:ext cx="370614" cy="523220"/>
            </a:xfrm>
            <a:prstGeom prst="rect">
              <a:avLst/>
            </a:prstGeom>
            <a:noFill/>
          </p:spPr>
          <p:txBody>
            <a:bodyPr wrap="none" rtlCol="0">
              <a:spAutoFit/>
            </a:bodyPr>
            <a:lstStyle/>
            <a:p>
              <a:r>
                <a:rPr lang="en-US" sz="2800" dirty="0" smtClean="0">
                  <a:solidFill>
                    <a:srgbClr val="FF0000"/>
                  </a:solidFill>
                </a:rPr>
                <a:t>X</a:t>
              </a:r>
            </a:p>
          </p:txBody>
        </p:sp>
      </p:grpSp>
      <p:grpSp>
        <p:nvGrpSpPr>
          <p:cNvPr id="47" name="Group 46"/>
          <p:cNvGrpSpPr/>
          <p:nvPr/>
        </p:nvGrpSpPr>
        <p:grpSpPr>
          <a:xfrm>
            <a:off x="6717792" y="1652016"/>
            <a:ext cx="428688" cy="523220"/>
            <a:chOff x="4770120" y="1039368"/>
            <a:chExt cx="428688" cy="523220"/>
          </a:xfrm>
        </p:grpSpPr>
        <p:sp>
          <p:nvSpPr>
            <p:cNvPr id="48" name="Oval 47"/>
            <p:cNvSpPr/>
            <p:nvPr/>
          </p:nvSpPr>
          <p:spPr>
            <a:xfrm>
              <a:off x="5070792" y="1380967"/>
              <a:ext cx="128016" cy="128016"/>
            </a:xfrm>
            <a:prstGeom prst="ellipse">
              <a:avLst/>
            </a:prstGeom>
            <a:solidFill>
              <a:srgbClr val="7030A0"/>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p:cNvSpPr txBox="1"/>
            <p:nvPr/>
          </p:nvSpPr>
          <p:spPr>
            <a:xfrm>
              <a:off x="4770120" y="1039368"/>
              <a:ext cx="370614" cy="523220"/>
            </a:xfrm>
            <a:prstGeom prst="rect">
              <a:avLst/>
            </a:prstGeom>
            <a:noFill/>
          </p:spPr>
          <p:txBody>
            <a:bodyPr wrap="none" rtlCol="0">
              <a:spAutoFit/>
            </a:bodyPr>
            <a:lstStyle/>
            <a:p>
              <a:r>
                <a:rPr lang="en-US" sz="2800" dirty="0" smtClean="0">
                  <a:solidFill>
                    <a:srgbClr val="7030A0"/>
                  </a:solidFill>
                </a:rPr>
                <a:t>Y</a:t>
              </a:r>
            </a:p>
          </p:txBody>
        </p:sp>
      </p:grpSp>
      <p:grpSp>
        <p:nvGrpSpPr>
          <p:cNvPr id="50" name="Group 49"/>
          <p:cNvGrpSpPr/>
          <p:nvPr/>
        </p:nvGrpSpPr>
        <p:grpSpPr>
          <a:xfrm>
            <a:off x="7576954" y="2774824"/>
            <a:ext cx="514885" cy="776352"/>
            <a:chOff x="7576954" y="2774824"/>
            <a:chExt cx="514885" cy="776352"/>
          </a:xfrm>
        </p:grpSpPr>
        <p:cxnSp>
          <p:nvCxnSpPr>
            <p:cNvPr id="51" name="Straight Connector 50"/>
            <p:cNvCxnSpPr/>
            <p:nvPr/>
          </p:nvCxnSpPr>
          <p:spPr>
            <a:xfrm flipH="1" flipV="1">
              <a:off x="7619810" y="2779586"/>
              <a:ext cx="4763" cy="757237"/>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flipV="1">
              <a:off x="7624572" y="2774824"/>
              <a:ext cx="457200" cy="609599"/>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sp>
          <p:nvSpPr>
            <p:cNvPr id="53" name="Freeform 52"/>
            <p:cNvSpPr/>
            <p:nvPr/>
          </p:nvSpPr>
          <p:spPr>
            <a:xfrm>
              <a:off x="7624572" y="3122486"/>
              <a:ext cx="261938" cy="119062"/>
            </a:xfrm>
            <a:custGeom>
              <a:avLst/>
              <a:gdLst>
                <a:gd name="connsiteX0" fmla="*/ 0 w 261938"/>
                <a:gd name="connsiteY0" fmla="*/ 119062 h 119062"/>
                <a:gd name="connsiteX1" fmla="*/ 261938 w 261938"/>
                <a:gd name="connsiteY1" fmla="*/ 0 h 119062"/>
                <a:gd name="connsiteX0" fmla="*/ 0 w 261938"/>
                <a:gd name="connsiteY0" fmla="*/ 119062 h 119062"/>
                <a:gd name="connsiteX1" fmla="*/ 261938 w 261938"/>
                <a:gd name="connsiteY1" fmla="*/ 0 h 119062"/>
                <a:gd name="connsiteX0" fmla="*/ 0 w 261938"/>
                <a:gd name="connsiteY0" fmla="*/ 119062 h 119062"/>
                <a:gd name="connsiteX1" fmla="*/ 261938 w 261938"/>
                <a:gd name="connsiteY1" fmla="*/ 0 h 119062"/>
              </a:gdLst>
              <a:ahLst/>
              <a:cxnLst>
                <a:cxn ang="0">
                  <a:pos x="connsiteX0" y="connsiteY0"/>
                </a:cxn>
                <a:cxn ang="0">
                  <a:pos x="connsiteX1" y="connsiteY1"/>
                </a:cxn>
              </a:cxnLst>
              <a:rect l="l" t="t" r="r" b="b"/>
              <a:pathLst>
                <a:path w="261938" h="119062">
                  <a:moveTo>
                    <a:pt x="0" y="119062"/>
                  </a:moveTo>
                  <a:cubicBezTo>
                    <a:pt x="115888" y="112712"/>
                    <a:pt x="165100" y="73024"/>
                    <a:pt x="261938" y="0"/>
                  </a:cubicBezTo>
                </a:path>
              </a:pathLst>
            </a:custGeom>
            <a:ln w="381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TextBox 53"/>
            <p:cNvSpPr txBox="1"/>
            <p:nvPr/>
          </p:nvSpPr>
          <p:spPr>
            <a:xfrm>
              <a:off x="7576954" y="3151066"/>
              <a:ext cx="514885" cy="400110"/>
            </a:xfrm>
            <a:prstGeom prst="rect">
              <a:avLst/>
            </a:prstGeom>
            <a:noFill/>
          </p:spPr>
          <p:txBody>
            <a:bodyPr wrap="none" rtlCol="0">
              <a:spAutoFit/>
            </a:bodyPr>
            <a:lstStyle/>
            <a:p>
              <a:r>
                <a:rPr lang="en-US" sz="2000" dirty="0" smtClean="0">
                  <a:solidFill>
                    <a:srgbClr val="FF00FF"/>
                  </a:solidFill>
                </a:rPr>
                <a:t>2</a:t>
              </a:r>
              <a:r>
                <a:rPr lang="en-US" sz="2000" dirty="0" smtClean="0">
                  <a:solidFill>
                    <a:srgbClr val="FF00FF"/>
                  </a:solidFill>
                  <a:latin typeface="Symbol" pitchFamily="18" charset="2"/>
                </a:rPr>
                <a:t>q</a:t>
              </a:r>
              <a:r>
                <a:rPr lang="en-US" sz="2000" baseline="-25000" dirty="0" smtClean="0">
                  <a:solidFill>
                    <a:srgbClr val="FF00FF"/>
                  </a:solidFill>
                </a:rPr>
                <a:t>s</a:t>
              </a:r>
            </a:p>
          </p:txBody>
        </p:sp>
      </p:grpSp>
      <p:sp>
        <p:nvSpPr>
          <p:cNvPr id="55" name="TextBox 54"/>
          <p:cNvSpPr txBox="1"/>
          <p:nvPr/>
        </p:nvSpPr>
        <p:spPr>
          <a:xfrm>
            <a:off x="7339584" y="3681984"/>
            <a:ext cx="457946" cy="523220"/>
          </a:xfrm>
          <a:prstGeom prst="rect">
            <a:avLst/>
          </a:prstGeom>
          <a:noFill/>
        </p:spPr>
        <p:txBody>
          <a:bodyPr wrap="none" rtlCol="0">
            <a:spAutoFit/>
          </a:bodyPr>
          <a:lstStyle/>
          <a:p>
            <a:r>
              <a:rPr lang="en-US" sz="2800" dirty="0" smtClean="0">
                <a:solidFill>
                  <a:srgbClr val="FF00FF"/>
                </a:solidFill>
              </a:rPr>
              <a:t>X’</a:t>
            </a:r>
          </a:p>
        </p:txBody>
      </p:sp>
      <p:graphicFrame>
        <p:nvGraphicFramePr>
          <p:cNvPr id="56" name="Object 55"/>
          <p:cNvGraphicFramePr>
            <a:graphicFrameLocks noChangeAspect="1"/>
          </p:cNvGraphicFramePr>
          <p:nvPr/>
        </p:nvGraphicFramePr>
        <p:xfrm>
          <a:off x="2208213" y="360363"/>
          <a:ext cx="3349625" cy="1122362"/>
        </p:xfrm>
        <a:graphic>
          <a:graphicData uri="http://schemas.openxmlformats.org/presentationml/2006/ole">
            <mc:AlternateContent xmlns:mc="http://schemas.openxmlformats.org/markup-compatibility/2006">
              <mc:Choice xmlns:v="urn:schemas-microsoft-com:vml" Requires="v">
                <p:oleObj spid="_x0000_s70660" name="Equation" r:id="rId5" imgW="2463480" imgH="825480" progId="Equation.DSMT4">
                  <p:embed/>
                </p:oleObj>
              </mc:Choice>
              <mc:Fallback>
                <p:oleObj name="Equation" r:id="rId5" imgW="2463480" imgH="8254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8213" y="360363"/>
                        <a:ext cx="3349625" cy="1122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7" name="Group 56"/>
          <p:cNvGrpSpPr/>
          <p:nvPr/>
        </p:nvGrpSpPr>
        <p:grpSpPr>
          <a:xfrm>
            <a:off x="3538728" y="2458212"/>
            <a:ext cx="4077454" cy="1211072"/>
            <a:chOff x="3538728" y="2458212"/>
            <a:chExt cx="4077454" cy="1211072"/>
          </a:xfrm>
        </p:grpSpPr>
        <p:cxnSp>
          <p:nvCxnSpPr>
            <p:cNvPr id="58" name="Straight Connector 57"/>
            <p:cNvCxnSpPr/>
            <p:nvPr/>
          </p:nvCxnSpPr>
          <p:spPr>
            <a:xfrm>
              <a:off x="4194429" y="2458212"/>
              <a:ext cx="3421753" cy="1211072"/>
            </a:xfrm>
            <a:prstGeom prst="line">
              <a:avLst/>
            </a:prstGeom>
            <a:ln w="3175">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538728" y="2542032"/>
              <a:ext cx="3553198" cy="8636"/>
            </a:xfrm>
            <a:prstGeom prst="line">
              <a:avLst/>
            </a:prstGeom>
            <a:ln w="3175">
              <a:solidFill>
                <a:srgbClr val="FF00FF"/>
              </a:solidFill>
            </a:ln>
          </p:spPr>
          <p:style>
            <a:lnRef idx="1">
              <a:schemeClr val="accent1"/>
            </a:lnRef>
            <a:fillRef idx="0">
              <a:schemeClr val="accent1"/>
            </a:fillRef>
            <a:effectRef idx="0">
              <a:schemeClr val="accent1"/>
            </a:effectRef>
            <a:fontRef idx="minor">
              <a:schemeClr val="tx1"/>
            </a:fontRef>
          </p:style>
        </p:cxnSp>
        <p:sp>
          <p:nvSpPr>
            <p:cNvPr id="60" name="Freeform 59"/>
            <p:cNvSpPr/>
            <p:nvPr/>
          </p:nvSpPr>
          <p:spPr>
            <a:xfrm>
              <a:off x="5585460" y="2598420"/>
              <a:ext cx="80728" cy="327660"/>
            </a:xfrm>
            <a:custGeom>
              <a:avLst/>
              <a:gdLst>
                <a:gd name="connsiteX0" fmla="*/ 114300 w 114300"/>
                <a:gd name="connsiteY0" fmla="*/ 0 h 525780"/>
                <a:gd name="connsiteX1" fmla="*/ 0 w 114300"/>
                <a:gd name="connsiteY1" fmla="*/ 525780 h 525780"/>
                <a:gd name="connsiteX0" fmla="*/ 114300 w 129540"/>
                <a:gd name="connsiteY0" fmla="*/ 0 h 525780"/>
                <a:gd name="connsiteX1" fmla="*/ 0 w 129540"/>
                <a:gd name="connsiteY1" fmla="*/ 525780 h 525780"/>
                <a:gd name="connsiteX0" fmla="*/ 114300 w 129540"/>
                <a:gd name="connsiteY0" fmla="*/ 0 h 525780"/>
                <a:gd name="connsiteX1" fmla="*/ 0 w 129540"/>
                <a:gd name="connsiteY1" fmla="*/ 525780 h 525780"/>
              </a:gdLst>
              <a:ahLst/>
              <a:cxnLst>
                <a:cxn ang="0">
                  <a:pos x="connsiteX0" y="connsiteY0"/>
                </a:cxn>
                <a:cxn ang="0">
                  <a:pos x="connsiteX1" y="connsiteY1"/>
                </a:cxn>
              </a:cxnLst>
              <a:rect l="l" t="t" r="r" b="b"/>
              <a:pathLst>
                <a:path w="129540" h="525780">
                  <a:moveTo>
                    <a:pt x="114300" y="0"/>
                  </a:moveTo>
                  <a:cubicBezTo>
                    <a:pt x="129540" y="236220"/>
                    <a:pt x="83820" y="365760"/>
                    <a:pt x="0" y="525780"/>
                  </a:cubicBezTo>
                </a:path>
              </a:pathLst>
            </a:custGeom>
            <a:ln w="1905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TextBox 60"/>
            <p:cNvSpPr txBox="1"/>
            <p:nvPr/>
          </p:nvSpPr>
          <p:spPr>
            <a:xfrm>
              <a:off x="5593080" y="2590800"/>
              <a:ext cx="631904" cy="338554"/>
            </a:xfrm>
            <a:prstGeom prst="rect">
              <a:avLst/>
            </a:prstGeom>
            <a:noFill/>
          </p:spPr>
          <p:txBody>
            <a:bodyPr wrap="none" rtlCol="0">
              <a:spAutoFit/>
            </a:bodyPr>
            <a:lstStyle/>
            <a:p>
              <a:r>
                <a:rPr lang="en-US" sz="1600" dirty="0" smtClean="0">
                  <a:solidFill>
                    <a:srgbClr val="FF00FF"/>
                  </a:solidFill>
                </a:rPr>
                <a:t>18.4</a:t>
              </a:r>
              <a:r>
                <a:rPr lang="en-US" sz="1600" dirty="0" smtClean="0">
                  <a:solidFill>
                    <a:srgbClr val="FF00FF"/>
                  </a:solidFill>
                  <a:latin typeface="Corbel"/>
                </a:rPr>
                <a:t>°</a:t>
              </a:r>
              <a:endParaRPr lang="en-US" sz="1600" dirty="0" smtClean="0">
                <a:solidFill>
                  <a:srgbClr val="FF00FF"/>
                </a:solidFill>
              </a:endParaRPr>
            </a:p>
          </p:txBody>
        </p:sp>
      </p:grpSp>
      <p:grpSp>
        <p:nvGrpSpPr>
          <p:cNvPr id="62" name="Group 61"/>
          <p:cNvGrpSpPr/>
          <p:nvPr/>
        </p:nvGrpSpPr>
        <p:grpSpPr>
          <a:xfrm>
            <a:off x="3749548" y="1481328"/>
            <a:ext cx="1677540" cy="1767840"/>
            <a:chOff x="3749548" y="1481328"/>
            <a:chExt cx="1677540" cy="1767840"/>
          </a:xfrm>
        </p:grpSpPr>
        <p:sp>
          <p:nvSpPr>
            <p:cNvPr id="63" name="Rectangle 62"/>
            <p:cNvSpPr/>
            <p:nvPr/>
          </p:nvSpPr>
          <p:spPr>
            <a:xfrm rot="1080000">
              <a:off x="4205225" y="2307335"/>
              <a:ext cx="466344" cy="466344"/>
            </a:xfrm>
            <a:prstGeom prst="rect">
              <a:avLst/>
            </a:prstGeom>
            <a:solidFill>
              <a:srgbClr val="FF00FF"/>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4" name="Straight Arrow Connector 63"/>
            <p:cNvCxnSpPr/>
            <p:nvPr/>
          </p:nvCxnSpPr>
          <p:spPr>
            <a:xfrm flipV="1">
              <a:off x="4689856" y="2426208"/>
              <a:ext cx="118872" cy="384048"/>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4058920" y="2231136"/>
              <a:ext cx="134112" cy="432816"/>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16200000" flipV="1">
              <a:off x="4266184" y="2651760"/>
              <a:ext cx="118872" cy="384048"/>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16200000" flipH="1">
              <a:off x="4467352" y="2017776"/>
              <a:ext cx="134112" cy="432816"/>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4543552" y="1795272"/>
              <a:ext cx="128016" cy="39319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4223512" y="2892552"/>
              <a:ext cx="128016" cy="35661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flipV="1">
              <a:off x="4869688" y="2514600"/>
              <a:ext cx="128016" cy="39319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rot="5400000" flipH="1">
              <a:off x="3863848" y="2176272"/>
              <a:ext cx="128016" cy="35661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5059680" y="2499360"/>
              <a:ext cx="367408" cy="523220"/>
            </a:xfrm>
            <a:prstGeom prst="rect">
              <a:avLst/>
            </a:prstGeom>
            <a:noFill/>
          </p:spPr>
          <p:txBody>
            <a:bodyPr wrap="none" rtlCol="0">
              <a:spAutoFit/>
            </a:bodyPr>
            <a:lstStyle/>
            <a:p>
              <a:r>
                <a:rPr lang="en-US" sz="2800" dirty="0" smtClean="0"/>
                <a:t>1</a:t>
              </a:r>
            </a:p>
          </p:txBody>
        </p:sp>
        <p:sp>
          <p:nvSpPr>
            <p:cNvPr id="73" name="TextBox 72"/>
            <p:cNvSpPr txBox="1"/>
            <p:nvPr/>
          </p:nvSpPr>
          <p:spPr>
            <a:xfrm>
              <a:off x="4663440" y="1481328"/>
              <a:ext cx="367408" cy="523220"/>
            </a:xfrm>
            <a:prstGeom prst="rect">
              <a:avLst/>
            </a:prstGeom>
            <a:noFill/>
          </p:spPr>
          <p:txBody>
            <a:bodyPr wrap="none" rtlCol="0">
              <a:spAutoFit/>
            </a:bodyPr>
            <a:lstStyle/>
            <a:p>
              <a:r>
                <a:rPr lang="en-US" sz="2800" dirty="0" smtClean="0"/>
                <a:t>1</a:t>
              </a:r>
            </a:p>
          </p:txBody>
        </p:sp>
        <p:sp>
          <p:nvSpPr>
            <p:cNvPr id="74" name="TextBox 73"/>
            <p:cNvSpPr txBox="1"/>
            <p:nvPr/>
          </p:nvSpPr>
          <p:spPr>
            <a:xfrm>
              <a:off x="4700016" y="2011680"/>
              <a:ext cx="367408" cy="523220"/>
            </a:xfrm>
            <a:prstGeom prst="rect">
              <a:avLst/>
            </a:prstGeom>
            <a:noFill/>
          </p:spPr>
          <p:txBody>
            <a:bodyPr wrap="none" rtlCol="0">
              <a:spAutoFit/>
            </a:bodyPr>
            <a:lstStyle/>
            <a:p>
              <a:r>
                <a:rPr lang="en-US" sz="2800" dirty="0" smtClean="0">
                  <a:solidFill>
                    <a:srgbClr val="FF00FF"/>
                  </a:solidFill>
                </a:rPr>
                <a:t>5</a:t>
              </a:r>
            </a:p>
          </p:txBody>
        </p:sp>
      </p:grpSp>
      <p:sp>
        <p:nvSpPr>
          <p:cNvPr id="75" name="TextBox 74"/>
          <p:cNvSpPr txBox="1"/>
          <p:nvPr/>
        </p:nvSpPr>
        <p:spPr>
          <a:xfrm>
            <a:off x="137160" y="4276023"/>
            <a:ext cx="8631936" cy="2554545"/>
          </a:xfrm>
          <a:prstGeom prst="rect">
            <a:avLst/>
          </a:prstGeom>
          <a:noFill/>
        </p:spPr>
        <p:txBody>
          <a:bodyPr wrap="square" rtlCol="0">
            <a:spAutoFit/>
          </a:bodyPr>
          <a:lstStyle/>
          <a:p>
            <a:r>
              <a:rPr lang="en-US" sz="1600" dirty="0" smtClean="0">
                <a:solidFill>
                  <a:srgbClr val="FF00FF"/>
                </a:solidFill>
              </a:rPr>
              <a:t>Things to note: max shear is always the radius of the circle, with direction depending on whether you choose X’ to be at the top or bottom of the circle (we picked the bottom so that X’ would be close to X).</a:t>
            </a:r>
          </a:p>
          <a:p>
            <a:endParaRPr lang="en-US" sz="1600" dirty="0" smtClean="0">
              <a:solidFill>
                <a:srgbClr val="FF00FF"/>
              </a:solidFill>
            </a:endParaRPr>
          </a:p>
          <a:p>
            <a:r>
              <a:rPr lang="en-US" sz="1600" dirty="0" smtClean="0">
                <a:solidFill>
                  <a:srgbClr val="FF00FF"/>
                </a:solidFill>
              </a:rPr>
              <a:t>Max shear always equals R.  The corresponding stress element always has normal stresses given by C.</a:t>
            </a:r>
          </a:p>
          <a:p>
            <a:r>
              <a:rPr lang="en-US" sz="1600" dirty="0" smtClean="0">
                <a:solidFill>
                  <a:srgbClr val="FF00FF"/>
                </a:solidFill>
              </a:rPr>
              <a:t>Contrast this with the principal stress element, which has stresses C±R but zero shears.  </a:t>
            </a:r>
          </a:p>
          <a:p>
            <a:r>
              <a:rPr lang="en-US" sz="1600" i="1" u="sng" dirty="0" smtClean="0">
                <a:solidFill>
                  <a:srgbClr val="92D050"/>
                </a:solidFill>
              </a:rPr>
              <a:t>This distinction is often missed on exams for this class!</a:t>
            </a:r>
          </a:p>
          <a:p>
            <a:endParaRPr lang="en-US" sz="1600" dirty="0" smtClean="0">
              <a:solidFill>
                <a:srgbClr val="FF00FF"/>
              </a:solidFill>
            </a:endParaRPr>
          </a:p>
          <a:p>
            <a:r>
              <a:rPr lang="en-US" sz="1600" dirty="0" smtClean="0">
                <a:solidFill>
                  <a:srgbClr val="FF00FF"/>
                </a:solidFill>
              </a:rPr>
              <a:t>If you move </a:t>
            </a:r>
            <a:r>
              <a:rPr lang="en-US" sz="1600" dirty="0" err="1" smtClean="0">
                <a:solidFill>
                  <a:srgbClr val="FF00FF"/>
                </a:solidFill>
              </a:rPr>
              <a:t>cw</a:t>
            </a:r>
            <a:r>
              <a:rPr lang="en-US" sz="1600" dirty="0" smtClean="0">
                <a:solidFill>
                  <a:srgbClr val="FF00FF"/>
                </a:solidFill>
              </a:rPr>
              <a:t> on Mohr’s circle, then you move </a:t>
            </a:r>
            <a:r>
              <a:rPr lang="en-US" sz="1600" dirty="0" err="1" smtClean="0">
                <a:solidFill>
                  <a:srgbClr val="FF00FF"/>
                </a:solidFill>
              </a:rPr>
              <a:t>cw</a:t>
            </a:r>
            <a:r>
              <a:rPr lang="en-US" sz="1600" dirty="0" smtClean="0">
                <a:solidFill>
                  <a:srgbClr val="FF00FF"/>
                </a:solidFill>
              </a:rPr>
              <a:t> in physical space by an angle half as large.  The Pole point can be very helpful to sort out which stress values get labeled on which axes. </a:t>
            </a:r>
          </a:p>
        </p:txBody>
      </p:sp>
      <p:grpSp>
        <p:nvGrpSpPr>
          <p:cNvPr id="77" name="Group 76"/>
          <p:cNvGrpSpPr/>
          <p:nvPr/>
        </p:nvGrpSpPr>
        <p:grpSpPr>
          <a:xfrm>
            <a:off x="6710177" y="3326014"/>
            <a:ext cx="494489" cy="523220"/>
            <a:chOff x="7068329" y="1050586"/>
            <a:chExt cx="494489" cy="523220"/>
          </a:xfrm>
        </p:grpSpPr>
        <p:sp>
          <p:nvSpPr>
            <p:cNvPr id="78" name="Oval 77"/>
            <p:cNvSpPr/>
            <p:nvPr/>
          </p:nvSpPr>
          <p:spPr>
            <a:xfrm>
              <a:off x="7389082" y="1098708"/>
              <a:ext cx="173736" cy="173736"/>
            </a:xfrm>
            <a:prstGeom prst="ellipse">
              <a:avLst/>
            </a:prstGeom>
            <a:solidFill>
              <a:srgbClr val="FF0000"/>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TextBox 78"/>
            <p:cNvSpPr txBox="1"/>
            <p:nvPr/>
          </p:nvSpPr>
          <p:spPr>
            <a:xfrm>
              <a:off x="7068329" y="1050586"/>
              <a:ext cx="375424" cy="523220"/>
            </a:xfrm>
            <a:prstGeom prst="rect">
              <a:avLst/>
            </a:prstGeom>
            <a:noFill/>
          </p:spPr>
          <p:txBody>
            <a:bodyPr wrap="none" rtlCol="0">
              <a:spAutoFit/>
            </a:bodyPr>
            <a:lstStyle/>
            <a:p>
              <a:r>
                <a:rPr lang="en-US" sz="2800" b="1" dirty="0" smtClean="0">
                  <a:solidFill>
                    <a:srgbClr val="FF0000"/>
                  </a:solidFill>
                </a:rPr>
                <a:t>P</a:t>
              </a:r>
            </a:p>
          </p:txBody>
        </p:sp>
      </p:grpSp>
    </p:spTree>
    <p:extLst>
      <p:ext uri="{BB962C8B-B14F-4D97-AF65-F5344CB8AC3E}">
        <p14:creationId xmlns:p14="http://schemas.microsoft.com/office/powerpoint/2010/main" val="18624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80">
                                          <p:stCondLst>
                                            <p:cond delay="0"/>
                                          </p:stCondLst>
                                        </p:cTn>
                                        <p:tgtEl>
                                          <p:spTgt spid="39"/>
                                        </p:tgtEl>
                                      </p:cBhvr>
                                    </p:animEffect>
                                    <p:anim calcmode="lin" valueType="num">
                                      <p:cBhvr>
                                        <p:cTn id="8"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13" dur="26">
                                          <p:stCondLst>
                                            <p:cond delay="650"/>
                                          </p:stCondLst>
                                        </p:cTn>
                                        <p:tgtEl>
                                          <p:spTgt spid="39"/>
                                        </p:tgtEl>
                                      </p:cBhvr>
                                      <p:to x="100000" y="60000"/>
                                    </p:animScale>
                                    <p:animScale>
                                      <p:cBhvr>
                                        <p:cTn id="14" dur="166" decel="50000">
                                          <p:stCondLst>
                                            <p:cond delay="676"/>
                                          </p:stCondLst>
                                        </p:cTn>
                                        <p:tgtEl>
                                          <p:spTgt spid="39"/>
                                        </p:tgtEl>
                                      </p:cBhvr>
                                      <p:to x="100000" y="100000"/>
                                    </p:animScale>
                                    <p:animScale>
                                      <p:cBhvr>
                                        <p:cTn id="15" dur="26">
                                          <p:stCondLst>
                                            <p:cond delay="1312"/>
                                          </p:stCondLst>
                                        </p:cTn>
                                        <p:tgtEl>
                                          <p:spTgt spid="39"/>
                                        </p:tgtEl>
                                      </p:cBhvr>
                                      <p:to x="100000" y="80000"/>
                                    </p:animScale>
                                    <p:animScale>
                                      <p:cBhvr>
                                        <p:cTn id="16" dur="166" decel="50000">
                                          <p:stCondLst>
                                            <p:cond delay="1338"/>
                                          </p:stCondLst>
                                        </p:cTn>
                                        <p:tgtEl>
                                          <p:spTgt spid="39"/>
                                        </p:tgtEl>
                                      </p:cBhvr>
                                      <p:to x="100000" y="100000"/>
                                    </p:animScale>
                                    <p:animScale>
                                      <p:cBhvr>
                                        <p:cTn id="17" dur="26">
                                          <p:stCondLst>
                                            <p:cond delay="1642"/>
                                          </p:stCondLst>
                                        </p:cTn>
                                        <p:tgtEl>
                                          <p:spTgt spid="39"/>
                                        </p:tgtEl>
                                      </p:cBhvr>
                                      <p:to x="100000" y="90000"/>
                                    </p:animScale>
                                    <p:animScale>
                                      <p:cBhvr>
                                        <p:cTn id="18" dur="166" decel="50000">
                                          <p:stCondLst>
                                            <p:cond delay="1668"/>
                                          </p:stCondLst>
                                        </p:cTn>
                                        <p:tgtEl>
                                          <p:spTgt spid="39"/>
                                        </p:tgtEl>
                                      </p:cBhvr>
                                      <p:to x="100000" y="100000"/>
                                    </p:animScale>
                                    <p:animScale>
                                      <p:cBhvr>
                                        <p:cTn id="19" dur="26">
                                          <p:stCondLst>
                                            <p:cond delay="1808"/>
                                          </p:stCondLst>
                                        </p:cTn>
                                        <p:tgtEl>
                                          <p:spTgt spid="39"/>
                                        </p:tgtEl>
                                      </p:cBhvr>
                                      <p:to x="100000" y="95000"/>
                                    </p:animScale>
                                    <p:animScale>
                                      <p:cBhvr>
                                        <p:cTn id="20" dur="166" decel="50000">
                                          <p:stCondLst>
                                            <p:cond delay="1834"/>
                                          </p:stCondLst>
                                        </p:cTn>
                                        <p:tgtEl>
                                          <p:spTgt spid="3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down)">
                                      <p:cBhvr>
                                        <p:cTn id="25" dur="580">
                                          <p:stCondLst>
                                            <p:cond delay="0"/>
                                          </p:stCondLst>
                                        </p:cTn>
                                        <p:tgtEl>
                                          <p:spTgt spid="44"/>
                                        </p:tgtEl>
                                      </p:cBhvr>
                                    </p:animEffect>
                                    <p:anim calcmode="lin" valueType="num">
                                      <p:cBhvr>
                                        <p:cTn id="26"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31" dur="26">
                                          <p:stCondLst>
                                            <p:cond delay="650"/>
                                          </p:stCondLst>
                                        </p:cTn>
                                        <p:tgtEl>
                                          <p:spTgt spid="44"/>
                                        </p:tgtEl>
                                      </p:cBhvr>
                                      <p:to x="100000" y="60000"/>
                                    </p:animScale>
                                    <p:animScale>
                                      <p:cBhvr>
                                        <p:cTn id="32" dur="166" decel="50000">
                                          <p:stCondLst>
                                            <p:cond delay="676"/>
                                          </p:stCondLst>
                                        </p:cTn>
                                        <p:tgtEl>
                                          <p:spTgt spid="44"/>
                                        </p:tgtEl>
                                      </p:cBhvr>
                                      <p:to x="100000" y="100000"/>
                                    </p:animScale>
                                    <p:animScale>
                                      <p:cBhvr>
                                        <p:cTn id="33" dur="26">
                                          <p:stCondLst>
                                            <p:cond delay="1312"/>
                                          </p:stCondLst>
                                        </p:cTn>
                                        <p:tgtEl>
                                          <p:spTgt spid="44"/>
                                        </p:tgtEl>
                                      </p:cBhvr>
                                      <p:to x="100000" y="80000"/>
                                    </p:animScale>
                                    <p:animScale>
                                      <p:cBhvr>
                                        <p:cTn id="34" dur="166" decel="50000">
                                          <p:stCondLst>
                                            <p:cond delay="1338"/>
                                          </p:stCondLst>
                                        </p:cTn>
                                        <p:tgtEl>
                                          <p:spTgt spid="44"/>
                                        </p:tgtEl>
                                      </p:cBhvr>
                                      <p:to x="100000" y="100000"/>
                                    </p:animScale>
                                    <p:animScale>
                                      <p:cBhvr>
                                        <p:cTn id="35" dur="26">
                                          <p:stCondLst>
                                            <p:cond delay="1642"/>
                                          </p:stCondLst>
                                        </p:cTn>
                                        <p:tgtEl>
                                          <p:spTgt spid="44"/>
                                        </p:tgtEl>
                                      </p:cBhvr>
                                      <p:to x="100000" y="90000"/>
                                    </p:animScale>
                                    <p:animScale>
                                      <p:cBhvr>
                                        <p:cTn id="36" dur="166" decel="50000">
                                          <p:stCondLst>
                                            <p:cond delay="1668"/>
                                          </p:stCondLst>
                                        </p:cTn>
                                        <p:tgtEl>
                                          <p:spTgt spid="44"/>
                                        </p:tgtEl>
                                      </p:cBhvr>
                                      <p:to x="100000" y="100000"/>
                                    </p:animScale>
                                    <p:animScale>
                                      <p:cBhvr>
                                        <p:cTn id="37" dur="26">
                                          <p:stCondLst>
                                            <p:cond delay="1808"/>
                                          </p:stCondLst>
                                        </p:cTn>
                                        <p:tgtEl>
                                          <p:spTgt spid="44"/>
                                        </p:tgtEl>
                                      </p:cBhvr>
                                      <p:to x="100000" y="95000"/>
                                    </p:animScale>
                                    <p:animScale>
                                      <p:cBhvr>
                                        <p:cTn id="38" dur="166" decel="50000">
                                          <p:stCondLst>
                                            <p:cond delay="1834"/>
                                          </p:stCondLst>
                                        </p:cTn>
                                        <p:tgtEl>
                                          <p:spTgt spid="4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80">
                                          <p:stCondLst>
                                            <p:cond delay="0"/>
                                          </p:stCondLst>
                                        </p:cTn>
                                        <p:tgtEl>
                                          <p:spTgt spid="47"/>
                                        </p:tgtEl>
                                      </p:cBhvr>
                                    </p:animEffect>
                                    <p:anim calcmode="lin" valueType="num">
                                      <p:cBhvr>
                                        <p:cTn id="44"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49" dur="26">
                                          <p:stCondLst>
                                            <p:cond delay="650"/>
                                          </p:stCondLst>
                                        </p:cTn>
                                        <p:tgtEl>
                                          <p:spTgt spid="47"/>
                                        </p:tgtEl>
                                      </p:cBhvr>
                                      <p:to x="100000" y="60000"/>
                                    </p:animScale>
                                    <p:animScale>
                                      <p:cBhvr>
                                        <p:cTn id="50" dur="166" decel="50000">
                                          <p:stCondLst>
                                            <p:cond delay="676"/>
                                          </p:stCondLst>
                                        </p:cTn>
                                        <p:tgtEl>
                                          <p:spTgt spid="47"/>
                                        </p:tgtEl>
                                      </p:cBhvr>
                                      <p:to x="100000" y="100000"/>
                                    </p:animScale>
                                    <p:animScale>
                                      <p:cBhvr>
                                        <p:cTn id="51" dur="26">
                                          <p:stCondLst>
                                            <p:cond delay="1312"/>
                                          </p:stCondLst>
                                        </p:cTn>
                                        <p:tgtEl>
                                          <p:spTgt spid="47"/>
                                        </p:tgtEl>
                                      </p:cBhvr>
                                      <p:to x="100000" y="80000"/>
                                    </p:animScale>
                                    <p:animScale>
                                      <p:cBhvr>
                                        <p:cTn id="52" dur="166" decel="50000">
                                          <p:stCondLst>
                                            <p:cond delay="1338"/>
                                          </p:stCondLst>
                                        </p:cTn>
                                        <p:tgtEl>
                                          <p:spTgt spid="47"/>
                                        </p:tgtEl>
                                      </p:cBhvr>
                                      <p:to x="100000" y="100000"/>
                                    </p:animScale>
                                    <p:animScale>
                                      <p:cBhvr>
                                        <p:cTn id="53" dur="26">
                                          <p:stCondLst>
                                            <p:cond delay="1642"/>
                                          </p:stCondLst>
                                        </p:cTn>
                                        <p:tgtEl>
                                          <p:spTgt spid="47"/>
                                        </p:tgtEl>
                                      </p:cBhvr>
                                      <p:to x="100000" y="90000"/>
                                    </p:animScale>
                                    <p:animScale>
                                      <p:cBhvr>
                                        <p:cTn id="54" dur="166" decel="50000">
                                          <p:stCondLst>
                                            <p:cond delay="1668"/>
                                          </p:stCondLst>
                                        </p:cTn>
                                        <p:tgtEl>
                                          <p:spTgt spid="47"/>
                                        </p:tgtEl>
                                      </p:cBhvr>
                                      <p:to x="100000" y="100000"/>
                                    </p:animScale>
                                    <p:animScale>
                                      <p:cBhvr>
                                        <p:cTn id="55" dur="26">
                                          <p:stCondLst>
                                            <p:cond delay="1808"/>
                                          </p:stCondLst>
                                        </p:cTn>
                                        <p:tgtEl>
                                          <p:spTgt spid="47"/>
                                        </p:tgtEl>
                                      </p:cBhvr>
                                      <p:to x="100000" y="95000"/>
                                    </p:animScale>
                                    <p:animScale>
                                      <p:cBhvr>
                                        <p:cTn id="56" dur="166" decel="50000">
                                          <p:stCondLst>
                                            <p:cond delay="1834"/>
                                          </p:stCondLst>
                                        </p:cTn>
                                        <p:tgtEl>
                                          <p:spTgt spid="47"/>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down)">
                                      <p:cBhvr>
                                        <p:cTn id="61" dur="5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edge">
                                      <p:cBhvr>
                                        <p:cTn id="66" dur="2000"/>
                                        <p:tgtEl>
                                          <p:spTgt spid="40"/>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7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2" presetClass="entr" presetSubtype="8" fill="hold"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slide(fromLeft)">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8" fill="hold" grpId="0" nodeType="click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slide(fromLeft)">
                                      <p:cBhvr>
                                        <p:cTn id="80" dur="500"/>
                                        <p:tgtEl>
                                          <p:spTgt spid="5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up)">
                                      <p:cBhvr>
                                        <p:cTn id="85" dur="3000"/>
                                        <p:tgtEl>
                                          <p:spTgt spid="5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ipe(left)">
                                      <p:cBhvr>
                                        <p:cTn id="90" dur="500"/>
                                        <p:tgtEl>
                                          <p:spTgt spid="5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2000"/>
                                        <p:tgtEl>
                                          <p:spTgt spid="57"/>
                                        </p:tgtEl>
                                      </p:cBhvr>
                                    </p:animEffect>
                                  </p:childTnLst>
                                </p:cTn>
                              </p:par>
                            </p:childTnLst>
                          </p:cTn>
                        </p:par>
                        <p:par>
                          <p:cTn id="96" fill="hold">
                            <p:stCondLst>
                              <p:cond delay="2000"/>
                            </p:stCondLst>
                            <p:childTnLst>
                              <p:par>
                                <p:cTn id="97" presetID="10" presetClass="entr" presetSubtype="0"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fade">
                                      <p:cBhvr>
                                        <p:cTn id="99" dur="2000"/>
                                        <p:tgtEl>
                                          <p:spTgt spid="62"/>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5" grpId="0"/>
      <p:bldP spid="7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3F8FACB-BFF3-4379-AB87-76389448554C}" type="slidenum">
              <a:rPr lang="en-US" smtClean="0"/>
              <a:pPr/>
              <a:t>51</a:t>
            </a:fld>
            <a:endParaRPr lang="en-US" dirty="0"/>
          </a:p>
        </p:txBody>
      </p:sp>
      <p:pic>
        <p:nvPicPr>
          <p:cNvPr id="47108" name="Picture 4"/>
          <p:cNvPicPr>
            <a:picLocks noChangeAspect="1" noChangeArrowheads="1"/>
          </p:cNvPicPr>
          <p:nvPr/>
        </p:nvPicPr>
        <p:blipFill>
          <a:blip r:embed="rId2" cstate="print"/>
          <a:srcRect/>
          <a:stretch>
            <a:fillRect/>
          </a:stretch>
        </p:blipFill>
        <p:spPr bwMode="auto">
          <a:xfrm>
            <a:off x="0" y="700088"/>
            <a:ext cx="2133600" cy="1762125"/>
          </a:xfrm>
          <a:prstGeom prst="rect">
            <a:avLst/>
          </a:prstGeom>
          <a:noFill/>
          <a:ln w="9525">
            <a:noFill/>
            <a:miter lim="800000"/>
            <a:headEnd/>
            <a:tailEnd/>
          </a:ln>
        </p:spPr>
      </p:pic>
      <p:pic>
        <p:nvPicPr>
          <p:cNvPr id="47109" name="Picture 5"/>
          <p:cNvPicPr>
            <a:picLocks noChangeAspect="1" noChangeArrowheads="1"/>
          </p:cNvPicPr>
          <p:nvPr/>
        </p:nvPicPr>
        <p:blipFill>
          <a:blip r:embed="rId3" cstate="print"/>
          <a:srcRect/>
          <a:stretch>
            <a:fillRect/>
          </a:stretch>
        </p:blipFill>
        <p:spPr bwMode="auto">
          <a:xfrm>
            <a:off x="0" y="0"/>
            <a:ext cx="5434013" cy="598983"/>
          </a:xfrm>
          <a:prstGeom prst="rect">
            <a:avLst/>
          </a:prstGeom>
          <a:noFill/>
          <a:ln w="9525">
            <a:noFill/>
            <a:miter lim="800000"/>
            <a:headEnd/>
            <a:tailEnd/>
          </a:ln>
        </p:spPr>
      </p:pic>
      <p:sp>
        <p:nvSpPr>
          <p:cNvPr id="12" name="TextBox 11"/>
          <p:cNvSpPr txBox="1"/>
          <p:nvPr/>
        </p:nvSpPr>
        <p:spPr>
          <a:xfrm>
            <a:off x="0" y="2752725"/>
            <a:ext cx="1742785" cy="954107"/>
          </a:xfrm>
          <a:prstGeom prst="rect">
            <a:avLst/>
          </a:prstGeom>
          <a:noFill/>
        </p:spPr>
        <p:txBody>
          <a:bodyPr wrap="none" rtlCol="0">
            <a:spAutoFit/>
          </a:bodyPr>
          <a:lstStyle/>
          <a:p>
            <a:r>
              <a:rPr lang="en-US" sz="2800" dirty="0" smtClean="0"/>
              <a:t>x: (0,-400)</a:t>
            </a:r>
          </a:p>
          <a:p>
            <a:r>
              <a:rPr lang="en-US" sz="2800" dirty="0" smtClean="0"/>
              <a:t>y: (0,+400)</a:t>
            </a:r>
          </a:p>
        </p:txBody>
      </p:sp>
      <p:grpSp>
        <p:nvGrpSpPr>
          <p:cNvPr id="81" name="Group 80"/>
          <p:cNvGrpSpPr/>
          <p:nvPr/>
        </p:nvGrpSpPr>
        <p:grpSpPr>
          <a:xfrm>
            <a:off x="342900" y="1038225"/>
            <a:ext cx="962025" cy="1009649"/>
            <a:chOff x="342900" y="1038225"/>
            <a:chExt cx="962025" cy="1009649"/>
          </a:xfrm>
        </p:grpSpPr>
        <p:sp>
          <p:nvSpPr>
            <p:cNvPr id="21" name="Rectangle 20"/>
            <p:cNvSpPr/>
            <p:nvPr/>
          </p:nvSpPr>
          <p:spPr>
            <a:xfrm rot="900000">
              <a:off x="342900" y="1104899"/>
              <a:ext cx="942975" cy="942975"/>
            </a:xfrm>
            <a:prstGeom prst="rect">
              <a:avLst/>
            </a:prstGeom>
            <a:solidFill>
              <a:schemeClr val="tx2">
                <a:lumMod val="40000"/>
                <a:lumOff val="60000"/>
              </a:schemeClr>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8" name="Group 67"/>
            <p:cNvGrpSpPr/>
            <p:nvPr/>
          </p:nvGrpSpPr>
          <p:grpSpPr>
            <a:xfrm>
              <a:off x="475562" y="1038225"/>
              <a:ext cx="829363" cy="999470"/>
              <a:chOff x="475562" y="1038225"/>
              <a:chExt cx="829363" cy="999470"/>
            </a:xfrm>
          </p:grpSpPr>
          <p:sp>
            <p:nvSpPr>
              <p:cNvPr id="25" name="TextBox 24"/>
              <p:cNvSpPr txBox="1"/>
              <p:nvPr/>
            </p:nvSpPr>
            <p:spPr>
              <a:xfrm>
                <a:off x="866087" y="1514475"/>
                <a:ext cx="438838" cy="523220"/>
              </a:xfrm>
              <a:prstGeom prst="rect">
                <a:avLst/>
              </a:prstGeom>
              <a:noFill/>
            </p:spPr>
            <p:txBody>
              <a:bodyPr wrap="none" rtlCol="0">
                <a:spAutoFit/>
              </a:bodyPr>
              <a:lstStyle/>
              <a:p>
                <a:r>
                  <a:rPr lang="en-US" sz="2800" dirty="0" smtClean="0"/>
                  <a:t>x’</a:t>
                </a:r>
              </a:p>
            </p:txBody>
          </p:sp>
          <p:grpSp>
            <p:nvGrpSpPr>
              <p:cNvPr id="29" name="Group 28"/>
              <p:cNvGrpSpPr/>
              <p:nvPr/>
            </p:nvGrpSpPr>
            <p:grpSpPr>
              <a:xfrm>
                <a:off x="755459" y="1245989"/>
                <a:ext cx="334267" cy="373261"/>
                <a:chOff x="8156383" y="1245989"/>
                <a:chExt cx="882841" cy="985829"/>
              </a:xfrm>
            </p:grpSpPr>
            <p:cxnSp>
              <p:nvCxnSpPr>
                <p:cNvPr id="23" name="Straight Connector 22"/>
                <p:cNvCxnSpPr/>
                <p:nvPr/>
              </p:nvCxnSpPr>
              <p:spPr>
                <a:xfrm rot="900000" flipV="1">
                  <a:off x="8156383" y="2209801"/>
                  <a:ext cx="882841" cy="22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4500000" flipV="1">
                  <a:off x="7823008" y="1676401"/>
                  <a:ext cx="882841" cy="22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475562" y="1038225"/>
                <a:ext cx="447238" cy="523220"/>
              </a:xfrm>
              <a:prstGeom prst="rect">
                <a:avLst/>
              </a:prstGeom>
              <a:noFill/>
            </p:spPr>
            <p:txBody>
              <a:bodyPr wrap="none" rtlCol="0">
                <a:spAutoFit/>
              </a:bodyPr>
              <a:lstStyle/>
              <a:p>
                <a:r>
                  <a:rPr lang="en-US" sz="2800" dirty="0" smtClean="0"/>
                  <a:t>y’</a:t>
                </a:r>
              </a:p>
            </p:txBody>
          </p:sp>
        </p:grpSp>
      </p:grpSp>
      <p:cxnSp>
        <p:nvCxnSpPr>
          <p:cNvPr id="8" name="Straight Connector 7"/>
          <p:cNvCxnSpPr/>
          <p:nvPr/>
        </p:nvCxnSpPr>
        <p:spPr>
          <a:xfrm>
            <a:off x="6890004" y="873252"/>
            <a:ext cx="9525" cy="3009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899279" y="2616327"/>
            <a:ext cx="4543425"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5737479" y="1444752"/>
            <a:ext cx="2333625" cy="2333625"/>
          </a:xfrm>
          <a:prstGeom prst="ellipse">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Oval 12"/>
          <p:cNvSpPr/>
          <p:nvPr/>
        </p:nvSpPr>
        <p:spPr>
          <a:xfrm>
            <a:off x="6813804" y="3692652"/>
            <a:ext cx="161925" cy="161925"/>
          </a:xfrm>
          <a:prstGeom prst="ellipse">
            <a:avLst/>
          </a:prstGeom>
          <a:solidFill>
            <a:srgbClr val="FF0000"/>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6918579" y="3334512"/>
            <a:ext cx="646331" cy="523220"/>
          </a:xfrm>
          <a:prstGeom prst="rect">
            <a:avLst/>
          </a:prstGeom>
          <a:noFill/>
        </p:spPr>
        <p:txBody>
          <a:bodyPr wrap="none" rtlCol="0">
            <a:spAutoFit/>
          </a:bodyPr>
          <a:lstStyle/>
          <a:p>
            <a:r>
              <a:rPr lang="en-US" sz="2800" dirty="0" smtClean="0"/>
              <a:t>X,</a:t>
            </a:r>
            <a:r>
              <a:rPr lang="en-US" sz="2800" dirty="0" smtClean="0">
                <a:solidFill>
                  <a:srgbClr val="FF0000"/>
                </a:solidFill>
              </a:rPr>
              <a:t>P</a:t>
            </a:r>
          </a:p>
        </p:txBody>
      </p:sp>
      <p:sp>
        <p:nvSpPr>
          <p:cNvPr id="15" name="TextBox 14"/>
          <p:cNvSpPr txBox="1"/>
          <p:nvPr/>
        </p:nvSpPr>
        <p:spPr>
          <a:xfrm>
            <a:off x="6503505" y="1245807"/>
            <a:ext cx="359394" cy="523220"/>
          </a:xfrm>
          <a:prstGeom prst="rect">
            <a:avLst/>
          </a:prstGeom>
          <a:noFill/>
        </p:spPr>
        <p:txBody>
          <a:bodyPr wrap="none" rtlCol="0">
            <a:spAutoFit/>
          </a:bodyPr>
          <a:lstStyle/>
          <a:p>
            <a:r>
              <a:rPr lang="en-US" sz="2800" dirty="0" smtClean="0"/>
              <a:t>Y</a:t>
            </a:r>
          </a:p>
        </p:txBody>
      </p:sp>
      <p:sp>
        <p:nvSpPr>
          <p:cNvPr id="17" name="TextBox 16"/>
          <p:cNvSpPr txBox="1"/>
          <p:nvPr/>
        </p:nvSpPr>
        <p:spPr>
          <a:xfrm>
            <a:off x="9433179" y="2292477"/>
            <a:ext cx="401072" cy="523220"/>
          </a:xfrm>
          <a:prstGeom prst="rect">
            <a:avLst/>
          </a:prstGeom>
          <a:noFill/>
        </p:spPr>
        <p:txBody>
          <a:bodyPr wrap="none" rtlCol="0">
            <a:spAutoFit/>
          </a:bodyPr>
          <a:lstStyle/>
          <a:p>
            <a:r>
              <a:rPr lang="en-US" sz="2800" dirty="0" smtClean="0">
                <a:latin typeface="Symbol" pitchFamily="18" charset="2"/>
              </a:rPr>
              <a:t>s</a:t>
            </a:r>
          </a:p>
        </p:txBody>
      </p:sp>
      <p:sp>
        <p:nvSpPr>
          <p:cNvPr id="18" name="TextBox 17"/>
          <p:cNvSpPr txBox="1"/>
          <p:nvPr/>
        </p:nvSpPr>
        <p:spPr>
          <a:xfrm>
            <a:off x="6489954" y="644652"/>
            <a:ext cx="341760" cy="523220"/>
          </a:xfrm>
          <a:prstGeom prst="rect">
            <a:avLst/>
          </a:prstGeom>
          <a:noFill/>
        </p:spPr>
        <p:txBody>
          <a:bodyPr wrap="none" rtlCol="0">
            <a:spAutoFit/>
          </a:bodyPr>
          <a:lstStyle/>
          <a:p>
            <a:r>
              <a:rPr lang="en-US" sz="2800" dirty="0" smtClean="0">
                <a:latin typeface="Symbol" pitchFamily="18" charset="2"/>
              </a:rPr>
              <a:t>t</a:t>
            </a:r>
          </a:p>
        </p:txBody>
      </p:sp>
      <p:grpSp>
        <p:nvGrpSpPr>
          <p:cNvPr id="50" name="Group 49"/>
          <p:cNvGrpSpPr/>
          <p:nvPr/>
        </p:nvGrpSpPr>
        <p:grpSpPr>
          <a:xfrm>
            <a:off x="5435654" y="2528220"/>
            <a:ext cx="2937273" cy="190500"/>
            <a:chOff x="2546150" y="2683668"/>
            <a:chExt cx="2937273" cy="190500"/>
          </a:xfrm>
        </p:grpSpPr>
        <p:cxnSp>
          <p:nvCxnSpPr>
            <p:cNvPr id="32" name="Straight Connector 31"/>
            <p:cNvCxnSpPr/>
            <p:nvPr/>
          </p:nvCxnSpPr>
          <p:spPr>
            <a:xfrm flipH="1">
              <a:off x="4600573"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894062"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5187551"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4307084"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4013595"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5481040" y="2697956"/>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2839639"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3133128"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426617"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2546150"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3720106"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a:xfrm rot="16200000">
            <a:off x="5569701" y="2368778"/>
            <a:ext cx="2643784" cy="190500"/>
            <a:chOff x="2839639" y="2683668"/>
            <a:chExt cx="2643784" cy="190500"/>
          </a:xfrm>
        </p:grpSpPr>
        <p:cxnSp>
          <p:nvCxnSpPr>
            <p:cNvPr id="52" name="Straight Connector 51"/>
            <p:cNvCxnSpPr/>
            <p:nvPr/>
          </p:nvCxnSpPr>
          <p:spPr>
            <a:xfrm flipH="1">
              <a:off x="4600573"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894062"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187551"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307084"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013595"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5481040" y="2697956"/>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2839639"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3133128"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3426617" y="2683668"/>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3720106" y="2690812"/>
              <a:ext cx="2383" cy="176212"/>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78" name="Straight Connector 77"/>
          <p:cNvCxnSpPr/>
          <p:nvPr/>
        </p:nvCxnSpPr>
        <p:spPr>
          <a:xfrm flipH="1" flipV="1">
            <a:off x="4242062" y="3082565"/>
            <a:ext cx="3093906" cy="817108"/>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grpSp>
        <p:nvGrpSpPr>
          <p:cNvPr id="82" name="Group 81"/>
          <p:cNvGrpSpPr/>
          <p:nvPr/>
        </p:nvGrpSpPr>
        <p:grpSpPr>
          <a:xfrm>
            <a:off x="3023852" y="2463337"/>
            <a:ext cx="536251" cy="574167"/>
            <a:chOff x="342900" y="1038225"/>
            <a:chExt cx="942975" cy="1009649"/>
          </a:xfrm>
        </p:grpSpPr>
        <p:sp>
          <p:nvSpPr>
            <p:cNvPr id="83" name="Rectangle 82"/>
            <p:cNvSpPr/>
            <p:nvPr/>
          </p:nvSpPr>
          <p:spPr>
            <a:xfrm rot="900000">
              <a:off x="342900" y="1104899"/>
              <a:ext cx="942975" cy="942975"/>
            </a:xfrm>
            <a:prstGeom prst="rect">
              <a:avLst/>
            </a:prstGeom>
            <a:solidFill>
              <a:schemeClr val="tx2">
                <a:lumMod val="40000"/>
                <a:lumOff val="60000"/>
              </a:schemeClr>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00"/>
            </a:p>
          </p:txBody>
        </p:sp>
        <p:grpSp>
          <p:nvGrpSpPr>
            <p:cNvPr id="84" name="Group 67"/>
            <p:cNvGrpSpPr/>
            <p:nvPr/>
          </p:nvGrpSpPr>
          <p:grpSpPr>
            <a:xfrm>
              <a:off x="475562" y="1038225"/>
              <a:ext cx="663357" cy="722471"/>
              <a:chOff x="475562" y="1038225"/>
              <a:chExt cx="663357" cy="722471"/>
            </a:xfrm>
          </p:grpSpPr>
          <p:sp>
            <p:nvSpPr>
              <p:cNvPr id="85" name="TextBox 84"/>
              <p:cNvSpPr txBox="1"/>
              <p:nvPr/>
            </p:nvSpPr>
            <p:spPr>
              <a:xfrm>
                <a:off x="866087" y="1514475"/>
                <a:ext cx="272832" cy="246221"/>
              </a:xfrm>
              <a:prstGeom prst="rect">
                <a:avLst/>
              </a:prstGeom>
              <a:noFill/>
            </p:spPr>
            <p:txBody>
              <a:bodyPr wrap="none" rtlCol="0">
                <a:spAutoFit/>
              </a:bodyPr>
              <a:lstStyle/>
              <a:p>
                <a:r>
                  <a:rPr lang="en-US" sz="1000" dirty="0" smtClean="0"/>
                  <a:t>x’</a:t>
                </a:r>
              </a:p>
            </p:txBody>
          </p:sp>
          <p:grpSp>
            <p:nvGrpSpPr>
              <p:cNvPr id="86" name="Group 28"/>
              <p:cNvGrpSpPr/>
              <p:nvPr/>
            </p:nvGrpSpPr>
            <p:grpSpPr>
              <a:xfrm>
                <a:off x="755459" y="1245989"/>
                <a:ext cx="334267" cy="373261"/>
                <a:chOff x="8156383" y="1245989"/>
                <a:chExt cx="882841" cy="985829"/>
              </a:xfrm>
            </p:grpSpPr>
            <p:cxnSp>
              <p:nvCxnSpPr>
                <p:cNvPr id="88" name="Straight Connector 87"/>
                <p:cNvCxnSpPr/>
                <p:nvPr/>
              </p:nvCxnSpPr>
              <p:spPr>
                <a:xfrm rot="900000" flipV="1">
                  <a:off x="8156383" y="2209801"/>
                  <a:ext cx="882841" cy="22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4500000" flipV="1">
                  <a:off x="7823008" y="1676401"/>
                  <a:ext cx="882841" cy="22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Box 86"/>
              <p:cNvSpPr txBox="1"/>
              <p:nvPr/>
            </p:nvSpPr>
            <p:spPr>
              <a:xfrm>
                <a:off x="475562" y="1038225"/>
                <a:ext cx="274434" cy="246221"/>
              </a:xfrm>
              <a:prstGeom prst="rect">
                <a:avLst/>
              </a:prstGeom>
              <a:noFill/>
            </p:spPr>
            <p:txBody>
              <a:bodyPr wrap="none" rtlCol="0">
                <a:spAutoFit/>
              </a:bodyPr>
              <a:lstStyle/>
              <a:p>
                <a:r>
                  <a:rPr lang="en-US" sz="1000" dirty="0" smtClean="0"/>
                  <a:t>y’</a:t>
                </a:r>
              </a:p>
            </p:txBody>
          </p:sp>
        </p:grpSp>
      </p:grpSp>
      <p:grpSp>
        <p:nvGrpSpPr>
          <p:cNvPr id="125" name="Group 124"/>
          <p:cNvGrpSpPr/>
          <p:nvPr/>
        </p:nvGrpSpPr>
        <p:grpSpPr>
          <a:xfrm>
            <a:off x="2499674" y="2469823"/>
            <a:ext cx="1825667" cy="790114"/>
            <a:chOff x="2499674" y="2469823"/>
            <a:chExt cx="1825667" cy="790114"/>
          </a:xfrm>
        </p:grpSpPr>
        <p:grpSp>
          <p:nvGrpSpPr>
            <p:cNvPr id="124" name="Group 123"/>
            <p:cNvGrpSpPr/>
            <p:nvPr/>
          </p:nvGrpSpPr>
          <p:grpSpPr>
            <a:xfrm>
              <a:off x="2499674" y="2469823"/>
              <a:ext cx="498050" cy="443059"/>
              <a:chOff x="2499674" y="2469823"/>
              <a:chExt cx="498050" cy="443059"/>
            </a:xfrm>
          </p:grpSpPr>
          <p:cxnSp>
            <p:nvCxnSpPr>
              <p:cNvPr id="99" name="Straight Arrow Connector 98"/>
              <p:cNvCxnSpPr/>
              <p:nvPr/>
            </p:nvCxnSpPr>
            <p:spPr>
              <a:xfrm flipH="1">
                <a:off x="2865748" y="2469823"/>
                <a:ext cx="131976" cy="443059"/>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2499674" y="2584515"/>
                <a:ext cx="433633" cy="122548"/>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123" name="Group 122"/>
            <p:cNvGrpSpPr/>
            <p:nvPr/>
          </p:nvGrpSpPr>
          <p:grpSpPr>
            <a:xfrm>
              <a:off x="3564903" y="2520099"/>
              <a:ext cx="760438" cy="739838"/>
              <a:chOff x="3564903" y="2520099"/>
              <a:chExt cx="760438" cy="739838"/>
            </a:xfrm>
          </p:grpSpPr>
          <p:cxnSp>
            <p:nvCxnSpPr>
              <p:cNvPr id="95" name="Straight Arrow Connector 94"/>
              <p:cNvCxnSpPr/>
              <p:nvPr/>
            </p:nvCxnSpPr>
            <p:spPr>
              <a:xfrm flipH="1" flipV="1">
                <a:off x="3601039" y="2903456"/>
                <a:ext cx="433633" cy="122548"/>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flipV="1">
                <a:off x="3564903" y="2622224"/>
                <a:ext cx="131976" cy="443059"/>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3866561" y="2952160"/>
                <a:ext cx="458780" cy="307777"/>
              </a:xfrm>
              <a:prstGeom prst="rect">
                <a:avLst/>
              </a:prstGeom>
              <a:noFill/>
            </p:spPr>
            <p:txBody>
              <a:bodyPr wrap="none" rtlCol="0">
                <a:spAutoFit/>
              </a:bodyPr>
              <a:lstStyle/>
              <a:p>
                <a:r>
                  <a:rPr lang="en-US" sz="1400" dirty="0" smtClean="0">
                    <a:solidFill>
                      <a:srgbClr val="FF00FF"/>
                    </a:solidFill>
                  </a:rPr>
                  <a:t>200</a:t>
                </a:r>
              </a:p>
            </p:txBody>
          </p:sp>
          <p:sp>
            <p:nvSpPr>
              <p:cNvPr id="105" name="TextBox 104"/>
              <p:cNvSpPr txBox="1"/>
              <p:nvPr/>
            </p:nvSpPr>
            <p:spPr>
              <a:xfrm>
                <a:off x="3641888" y="2520099"/>
                <a:ext cx="458780" cy="307777"/>
              </a:xfrm>
              <a:prstGeom prst="rect">
                <a:avLst/>
              </a:prstGeom>
              <a:noFill/>
            </p:spPr>
            <p:txBody>
              <a:bodyPr wrap="none" rtlCol="0">
                <a:spAutoFit/>
              </a:bodyPr>
              <a:lstStyle/>
              <a:p>
                <a:r>
                  <a:rPr lang="en-US" sz="1400" dirty="0" smtClean="0">
                    <a:solidFill>
                      <a:srgbClr val="FF00FF"/>
                    </a:solidFill>
                  </a:rPr>
                  <a:t>346</a:t>
                </a:r>
              </a:p>
            </p:txBody>
          </p:sp>
        </p:grpSp>
      </p:grpSp>
      <p:sp>
        <p:nvSpPr>
          <p:cNvPr id="108" name="TextBox 107"/>
          <p:cNvSpPr txBox="1"/>
          <p:nvPr/>
        </p:nvSpPr>
        <p:spPr>
          <a:xfrm>
            <a:off x="2234152" y="669303"/>
            <a:ext cx="4025245" cy="646331"/>
          </a:xfrm>
          <a:prstGeom prst="rect">
            <a:avLst/>
          </a:prstGeom>
          <a:noFill/>
        </p:spPr>
        <p:txBody>
          <a:bodyPr wrap="square" rtlCol="0">
            <a:spAutoFit/>
          </a:bodyPr>
          <a:lstStyle/>
          <a:p>
            <a:r>
              <a:rPr lang="en-US" dirty="0" smtClean="0">
                <a:solidFill>
                  <a:srgbClr val="FF00FF"/>
                </a:solidFill>
              </a:rPr>
              <a:t>The x’ axis is </a:t>
            </a:r>
            <a:r>
              <a:rPr lang="en-US" dirty="0" smtClean="0">
                <a:solidFill>
                  <a:srgbClr val="FF00FF"/>
                </a:solidFill>
                <a:latin typeface="Symbol" pitchFamily="18" charset="2"/>
              </a:rPr>
              <a:t>q</a:t>
            </a:r>
            <a:r>
              <a:rPr lang="en-US" dirty="0" smtClean="0">
                <a:solidFill>
                  <a:srgbClr val="FF00FF"/>
                </a:solidFill>
              </a:rPr>
              <a:t>= 15</a:t>
            </a:r>
            <a:r>
              <a:rPr lang="en-US" dirty="0" smtClean="0">
                <a:solidFill>
                  <a:srgbClr val="FF00FF"/>
                </a:solidFill>
                <a:latin typeface="Corbel"/>
              </a:rPr>
              <a:t>° </a:t>
            </a:r>
            <a:r>
              <a:rPr lang="en-US" dirty="0" err="1" smtClean="0">
                <a:solidFill>
                  <a:srgbClr val="FF00FF"/>
                </a:solidFill>
                <a:latin typeface="Corbel"/>
              </a:rPr>
              <a:t>cw</a:t>
            </a:r>
            <a:r>
              <a:rPr lang="en-US" dirty="0" smtClean="0">
                <a:solidFill>
                  <a:srgbClr val="FF00FF"/>
                </a:solidFill>
                <a:latin typeface="Corbel"/>
              </a:rPr>
              <a:t> from the x axis.</a:t>
            </a:r>
          </a:p>
          <a:p>
            <a:r>
              <a:rPr lang="en-US" dirty="0" smtClean="0">
                <a:solidFill>
                  <a:srgbClr val="FF00FF"/>
                </a:solidFill>
                <a:latin typeface="Corbel"/>
              </a:rPr>
              <a:t>The X’ </a:t>
            </a:r>
            <a:r>
              <a:rPr lang="en-US" dirty="0" err="1" smtClean="0">
                <a:solidFill>
                  <a:srgbClr val="FF00FF"/>
                </a:solidFill>
                <a:latin typeface="Corbel"/>
              </a:rPr>
              <a:t>pnt</a:t>
            </a:r>
            <a:r>
              <a:rPr lang="en-US" dirty="0" smtClean="0">
                <a:solidFill>
                  <a:srgbClr val="FF00FF"/>
                </a:solidFill>
                <a:latin typeface="Corbel"/>
              </a:rPr>
              <a:t> is </a:t>
            </a:r>
            <a:r>
              <a:rPr lang="en-US" dirty="0" smtClean="0">
                <a:solidFill>
                  <a:srgbClr val="FF00FF"/>
                </a:solidFill>
                <a:latin typeface="+mj-lt"/>
              </a:rPr>
              <a:t>2</a:t>
            </a:r>
            <a:r>
              <a:rPr lang="en-US" dirty="0" smtClean="0">
                <a:solidFill>
                  <a:srgbClr val="FF00FF"/>
                </a:solidFill>
                <a:latin typeface="Symbol" pitchFamily="18" charset="2"/>
              </a:rPr>
              <a:t>q=</a:t>
            </a:r>
            <a:r>
              <a:rPr lang="en-US" dirty="0" smtClean="0">
                <a:solidFill>
                  <a:srgbClr val="FF00FF"/>
                </a:solidFill>
              </a:rPr>
              <a:t>30</a:t>
            </a:r>
            <a:r>
              <a:rPr lang="en-US" dirty="0" smtClean="0">
                <a:solidFill>
                  <a:srgbClr val="FF00FF"/>
                </a:solidFill>
                <a:latin typeface="Corbel"/>
              </a:rPr>
              <a:t>° </a:t>
            </a:r>
            <a:r>
              <a:rPr lang="en-US" dirty="0" err="1" smtClean="0">
                <a:solidFill>
                  <a:srgbClr val="FF00FF"/>
                </a:solidFill>
                <a:latin typeface="Corbel"/>
              </a:rPr>
              <a:t>cw</a:t>
            </a:r>
            <a:r>
              <a:rPr lang="en-US" dirty="0" smtClean="0">
                <a:solidFill>
                  <a:srgbClr val="FF00FF"/>
                </a:solidFill>
                <a:latin typeface="Corbel"/>
              </a:rPr>
              <a:t> from the X </a:t>
            </a:r>
            <a:r>
              <a:rPr lang="en-US" dirty="0" err="1" smtClean="0">
                <a:solidFill>
                  <a:srgbClr val="FF00FF"/>
                </a:solidFill>
                <a:latin typeface="Corbel"/>
              </a:rPr>
              <a:t>pnt</a:t>
            </a:r>
            <a:r>
              <a:rPr lang="en-US" dirty="0" smtClean="0">
                <a:solidFill>
                  <a:srgbClr val="FF00FF"/>
                </a:solidFill>
                <a:latin typeface="Corbel"/>
              </a:rPr>
              <a:t>.</a:t>
            </a:r>
            <a:endParaRPr lang="en-US" dirty="0" smtClean="0">
              <a:solidFill>
                <a:srgbClr val="FF00FF"/>
              </a:solidFill>
            </a:endParaRPr>
          </a:p>
        </p:txBody>
      </p:sp>
      <p:grpSp>
        <p:nvGrpSpPr>
          <p:cNvPr id="127" name="Group 126"/>
          <p:cNvGrpSpPr/>
          <p:nvPr/>
        </p:nvGrpSpPr>
        <p:grpSpPr>
          <a:xfrm>
            <a:off x="2980441" y="2067614"/>
            <a:ext cx="642594" cy="1534996"/>
            <a:chOff x="2980441" y="2067614"/>
            <a:chExt cx="642594" cy="1534996"/>
          </a:xfrm>
        </p:grpSpPr>
        <p:cxnSp>
          <p:nvCxnSpPr>
            <p:cNvPr id="116" name="Straight Arrow Connector 115"/>
            <p:cNvCxnSpPr/>
            <p:nvPr/>
          </p:nvCxnSpPr>
          <p:spPr>
            <a:xfrm flipH="1" flipV="1">
              <a:off x="2980441" y="3055856"/>
              <a:ext cx="433633" cy="122548"/>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a:off x="3065282" y="3159551"/>
              <a:ext cx="131976" cy="443059"/>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3189402" y="2350416"/>
              <a:ext cx="433633" cy="122548"/>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flipV="1">
              <a:off x="3377938" y="2067614"/>
              <a:ext cx="131976" cy="443059"/>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grpSp>
      <p:sp>
        <p:nvSpPr>
          <p:cNvPr id="120" name="TextBox 119"/>
          <p:cNvSpPr txBox="1"/>
          <p:nvPr/>
        </p:nvSpPr>
        <p:spPr>
          <a:xfrm>
            <a:off x="2245150" y="1340176"/>
            <a:ext cx="3919979" cy="646331"/>
          </a:xfrm>
          <a:prstGeom prst="rect">
            <a:avLst/>
          </a:prstGeom>
          <a:noFill/>
        </p:spPr>
        <p:txBody>
          <a:bodyPr wrap="square" rtlCol="0">
            <a:spAutoFit/>
          </a:bodyPr>
          <a:lstStyle/>
          <a:p>
            <a:r>
              <a:rPr lang="en-US" dirty="0" smtClean="0">
                <a:solidFill>
                  <a:srgbClr val="0A7C0F"/>
                </a:solidFill>
              </a:rPr>
              <a:t>The y’ axis is </a:t>
            </a:r>
            <a:r>
              <a:rPr lang="en-US" dirty="0" smtClean="0">
                <a:solidFill>
                  <a:srgbClr val="0A7C0F"/>
                </a:solidFill>
                <a:latin typeface="Symbol" pitchFamily="18" charset="2"/>
              </a:rPr>
              <a:t>q</a:t>
            </a:r>
            <a:r>
              <a:rPr lang="en-US" dirty="0" smtClean="0">
                <a:solidFill>
                  <a:srgbClr val="0A7C0F"/>
                </a:solidFill>
              </a:rPr>
              <a:t>= 15</a:t>
            </a:r>
            <a:r>
              <a:rPr lang="en-US" dirty="0" smtClean="0">
                <a:solidFill>
                  <a:srgbClr val="0A7C0F"/>
                </a:solidFill>
                <a:latin typeface="Corbel"/>
              </a:rPr>
              <a:t>° </a:t>
            </a:r>
            <a:r>
              <a:rPr lang="en-US" dirty="0" err="1" smtClean="0">
                <a:solidFill>
                  <a:srgbClr val="0A7C0F"/>
                </a:solidFill>
                <a:latin typeface="Corbel"/>
              </a:rPr>
              <a:t>cw</a:t>
            </a:r>
            <a:r>
              <a:rPr lang="en-US" dirty="0" smtClean="0">
                <a:solidFill>
                  <a:srgbClr val="0A7C0F"/>
                </a:solidFill>
                <a:latin typeface="Corbel"/>
              </a:rPr>
              <a:t> from the y axis.</a:t>
            </a:r>
          </a:p>
          <a:p>
            <a:r>
              <a:rPr lang="en-US" dirty="0" smtClean="0">
                <a:solidFill>
                  <a:srgbClr val="0A7C0F"/>
                </a:solidFill>
                <a:latin typeface="Corbel"/>
              </a:rPr>
              <a:t>The Y’ </a:t>
            </a:r>
            <a:r>
              <a:rPr lang="en-US" dirty="0" err="1" smtClean="0">
                <a:solidFill>
                  <a:srgbClr val="0A7C0F"/>
                </a:solidFill>
                <a:latin typeface="Corbel"/>
              </a:rPr>
              <a:t>pnt</a:t>
            </a:r>
            <a:r>
              <a:rPr lang="en-US" dirty="0" smtClean="0">
                <a:solidFill>
                  <a:srgbClr val="0A7C0F"/>
                </a:solidFill>
                <a:latin typeface="Corbel"/>
              </a:rPr>
              <a:t> is </a:t>
            </a:r>
            <a:r>
              <a:rPr lang="en-US" dirty="0" smtClean="0">
                <a:solidFill>
                  <a:srgbClr val="0A7C0F"/>
                </a:solidFill>
              </a:rPr>
              <a:t>2</a:t>
            </a:r>
            <a:r>
              <a:rPr lang="en-US" dirty="0" smtClean="0">
                <a:solidFill>
                  <a:srgbClr val="0A7C0F"/>
                </a:solidFill>
                <a:latin typeface="Symbol" pitchFamily="18" charset="2"/>
              </a:rPr>
              <a:t>q=</a:t>
            </a:r>
            <a:r>
              <a:rPr lang="en-US" dirty="0" smtClean="0">
                <a:solidFill>
                  <a:srgbClr val="0A7C0F"/>
                </a:solidFill>
              </a:rPr>
              <a:t>30</a:t>
            </a:r>
            <a:r>
              <a:rPr lang="en-US" dirty="0" smtClean="0">
                <a:solidFill>
                  <a:srgbClr val="0A7C0F"/>
                </a:solidFill>
                <a:latin typeface="Corbel"/>
              </a:rPr>
              <a:t>° </a:t>
            </a:r>
            <a:r>
              <a:rPr lang="en-US" dirty="0" err="1" smtClean="0">
                <a:solidFill>
                  <a:srgbClr val="0A7C0F"/>
                </a:solidFill>
                <a:latin typeface="Corbel"/>
              </a:rPr>
              <a:t>cw</a:t>
            </a:r>
            <a:r>
              <a:rPr lang="en-US" dirty="0" smtClean="0">
                <a:solidFill>
                  <a:srgbClr val="0A7C0F"/>
                </a:solidFill>
                <a:latin typeface="Corbel"/>
              </a:rPr>
              <a:t> from the Y </a:t>
            </a:r>
            <a:r>
              <a:rPr lang="en-US" dirty="0" err="1" smtClean="0">
                <a:solidFill>
                  <a:srgbClr val="0A7C0F"/>
                </a:solidFill>
                <a:latin typeface="Corbel"/>
              </a:rPr>
              <a:t>pnt</a:t>
            </a:r>
            <a:r>
              <a:rPr lang="en-US" dirty="0" smtClean="0">
                <a:solidFill>
                  <a:srgbClr val="0A7C0F"/>
                </a:solidFill>
                <a:latin typeface="Corbel"/>
              </a:rPr>
              <a:t>.</a:t>
            </a:r>
            <a:endParaRPr lang="en-US" dirty="0" smtClean="0">
              <a:solidFill>
                <a:srgbClr val="0A7C0F"/>
              </a:solidFill>
            </a:endParaRPr>
          </a:p>
        </p:txBody>
      </p:sp>
      <p:cxnSp>
        <p:nvCxnSpPr>
          <p:cNvPr id="128" name="Straight Connector 127"/>
          <p:cNvCxnSpPr/>
          <p:nvPr/>
        </p:nvCxnSpPr>
        <p:spPr>
          <a:xfrm rot="5400000" flipH="1" flipV="1">
            <a:off x="5685934" y="2009480"/>
            <a:ext cx="3093906" cy="817108"/>
          </a:xfrm>
          <a:prstGeom prst="line">
            <a:avLst/>
          </a:prstGeom>
          <a:ln w="12700">
            <a:solidFill>
              <a:srgbClr val="0DA314"/>
            </a:solidFill>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6978977" y="-259236"/>
            <a:ext cx="1825667" cy="1534996"/>
            <a:chOff x="6978977" y="-259236"/>
            <a:chExt cx="1825667" cy="1534996"/>
          </a:xfrm>
        </p:grpSpPr>
        <p:grpSp>
          <p:nvGrpSpPr>
            <p:cNvPr id="129" name="Group 128"/>
            <p:cNvGrpSpPr/>
            <p:nvPr/>
          </p:nvGrpSpPr>
          <p:grpSpPr>
            <a:xfrm>
              <a:off x="7503155" y="136487"/>
              <a:ext cx="536251" cy="574167"/>
              <a:chOff x="342900" y="1038225"/>
              <a:chExt cx="942975" cy="1009649"/>
            </a:xfrm>
          </p:grpSpPr>
          <p:sp>
            <p:nvSpPr>
              <p:cNvPr id="130" name="Rectangle 129"/>
              <p:cNvSpPr/>
              <p:nvPr/>
            </p:nvSpPr>
            <p:spPr>
              <a:xfrm rot="900000">
                <a:off x="342900" y="1104899"/>
                <a:ext cx="942975" cy="942975"/>
              </a:xfrm>
              <a:prstGeom prst="rect">
                <a:avLst/>
              </a:prstGeom>
              <a:solidFill>
                <a:schemeClr val="tx2">
                  <a:lumMod val="40000"/>
                  <a:lumOff val="60000"/>
                </a:schemeClr>
              </a:solid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00"/>
              </a:p>
            </p:txBody>
          </p:sp>
          <p:grpSp>
            <p:nvGrpSpPr>
              <p:cNvPr id="131" name="Group 67"/>
              <p:cNvGrpSpPr/>
              <p:nvPr/>
            </p:nvGrpSpPr>
            <p:grpSpPr>
              <a:xfrm>
                <a:off x="475562" y="1038225"/>
                <a:ext cx="663357" cy="722471"/>
                <a:chOff x="475562" y="1038225"/>
                <a:chExt cx="663357" cy="722471"/>
              </a:xfrm>
            </p:grpSpPr>
            <p:sp>
              <p:nvSpPr>
                <p:cNvPr id="132" name="TextBox 131"/>
                <p:cNvSpPr txBox="1"/>
                <p:nvPr/>
              </p:nvSpPr>
              <p:spPr>
                <a:xfrm>
                  <a:off x="866087" y="1514475"/>
                  <a:ext cx="272832" cy="246221"/>
                </a:xfrm>
                <a:prstGeom prst="rect">
                  <a:avLst/>
                </a:prstGeom>
                <a:noFill/>
              </p:spPr>
              <p:txBody>
                <a:bodyPr wrap="none" rtlCol="0">
                  <a:spAutoFit/>
                </a:bodyPr>
                <a:lstStyle/>
                <a:p>
                  <a:r>
                    <a:rPr lang="en-US" sz="1000" dirty="0" smtClean="0"/>
                    <a:t>x’</a:t>
                  </a:r>
                </a:p>
              </p:txBody>
            </p:sp>
            <p:grpSp>
              <p:nvGrpSpPr>
                <p:cNvPr id="133" name="Group 28"/>
                <p:cNvGrpSpPr/>
                <p:nvPr/>
              </p:nvGrpSpPr>
              <p:grpSpPr>
                <a:xfrm>
                  <a:off x="755459" y="1245989"/>
                  <a:ext cx="334267" cy="373261"/>
                  <a:chOff x="8156383" y="1245989"/>
                  <a:chExt cx="882841" cy="985829"/>
                </a:xfrm>
              </p:grpSpPr>
              <p:cxnSp>
                <p:nvCxnSpPr>
                  <p:cNvPr id="135" name="Straight Connector 134"/>
                  <p:cNvCxnSpPr/>
                  <p:nvPr/>
                </p:nvCxnSpPr>
                <p:spPr>
                  <a:xfrm rot="900000" flipV="1">
                    <a:off x="8156383" y="2209801"/>
                    <a:ext cx="882841" cy="22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4500000" flipV="1">
                    <a:off x="7823008" y="1676401"/>
                    <a:ext cx="882841" cy="220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4" name="TextBox 133"/>
                <p:cNvSpPr txBox="1"/>
                <p:nvPr/>
              </p:nvSpPr>
              <p:spPr>
                <a:xfrm>
                  <a:off x="475562" y="1038225"/>
                  <a:ext cx="274434" cy="246221"/>
                </a:xfrm>
                <a:prstGeom prst="rect">
                  <a:avLst/>
                </a:prstGeom>
                <a:noFill/>
              </p:spPr>
              <p:txBody>
                <a:bodyPr wrap="none" rtlCol="0">
                  <a:spAutoFit/>
                </a:bodyPr>
                <a:lstStyle/>
                <a:p>
                  <a:r>
                    <a:rPr lang="en-US" sz="1000" dirty="0" smtClean="0"/>
                    <a:t>y’</a:t>
                  </a:r>
                </a:p>
              </p:txBody>
            </p:sp>
          </p:grpSp>
        </p:grpSp>
        <p:grpSp>
          <p:nvGrpSpPr>
            <p:cNvPr id="137" name="Group 136"/>
            <p:cNvGrpSpPr/>
            <p:nvPr/>
          </p:nvGrpSpPr>
          <p:grpSpPr>
            <a:xfrm>
              <a:off x="6978977" y="142973"/>
              <a:ext cx="1825667" cy="790114"/>
              <a:chOff x="2499674" y="2469823"/>
              <a:chExt cx="1825667" cy="790114"/>
            </a:xfrm>
          </p:grpSpPr>
          <p:grpSp>
            <p:nvGrpSpPr>
              <p:cNvPr id="138" name="Group 123"/>
              <p:cNvGrpSpPr/>
              <p:nvPr/>
            </p:nvGrpSpPr>
            <p:grpSpPr>
              <a:xfrm>
                <a:off x="2499674" y="2469823"/>
                <a:ext cx="498050" cy="443059"/>
                <a:chOff x="2499674" y="2469823"/>
                <a:chExt cx="498050" cy="443059"/>
              </a:xfrm>
            </p:grpSpPr>
            <p:cxnSp>
              <p:nvCxnSpPr>
                <p:cNvPr id="144" name="Straight Arrow Connector 143"/>
                <p:cNvCxnSpPr/>
                <p:nvPr/>
              </p:nvCxnSpPr>
              <p:spPr>
                <a:xfrm flipH="1">
                  <a:off x="2865748" y="2469823"/>
                  <a:ext cx="131976" cy="443059"/>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2499674" y="2584515"/>
                  <a:ext cx="433633" cy="122548"/>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139" name="Group 122"/>
              <p:cNvGrpSpPr/>
              <p:nvPr/>
            </p:nvGrpSpPr>
            <p:grpSpPr>
              <a:xfrm>
                <a:off x="3564903" y="2520099"/>
                <a:ext cx="760438" cy="739838"/>
                <a:chOff x="3564903" y="2520099"/>
                <a:chExt cx="760438" cy="739838"/>
              </a:xfrm>
            </p:grpSpPr>
            <p:cxnSp>
              <p:nvCxnSpPr>
                <p:cNvPr id="140" name="Straight Arrow Connector 139"/>
                <p:cNvCxnSpPr/>
                <p:nvPr/>
              </p:nvCxnSpPr>
              <p:spPr>
                <a:xfrm flipH="1" flipV="1">
                  <a:off x="3601039" y="2903456"/>
                  <a:ext cx="433633" cy="122548"/>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flipV="1">
                  <a:off x="3564903" y="2622224"/>
                  <a:ext cx="131976" cy="443059"/>
                </a:xfrm>
                <a:prstGeom prst="straightConnector1">
                  <a:avLst/>
                </a:prstGeom>
                <a:ln w="38100">
                  <a:solidFill>
                    <a:srgbClr val="FF00FF"/>
                  </a:solidFill>
                  <a:tailEnd type="arrow"/>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3866561" y="2952160"/>
                  <a:ext cx="458780" cy="307777"/>
                </a:xfrm>
                <a:prstGeom prst="rect">
                  <a:avLst/>
                </a:prstGeom>
                <a:noFill/>
              </p:spPr>
              <p:txBody>
                <a:bodyPr wrap="none" rtlCol="0">
                  <a:spAutoFit/>
                </a:bodyPr>
                <a:lstStyle/>
                <a:p>
                  <a:r>
                    <a:rPr lang="en-US" sz="1400" dirty="0" smtClean="0">
                      <a:solidFill>
                        <a:srgbClr val="FF00FF"/>
                      </a:solidFill>
                    </a:rPr>
                    <a:t>200</a:t>
                  </a:r>
                </a:p>
              </p:txBody>
            </p:sp>
            <p:sp>
              <p:nvSpPr>
                <p:cNvPr id="143" name="TextBox 142"/>
                <p:cNvSpPr txBox="1"/>
                <p:nvPr/>
              </p:nvSpPr>
              <p:spPr>
                <a:xfrm>
                  <a:off x="3641888" y="2520099"/>
                  <a:ext cx="458780" cy="307777"/>
                </a:xfrm>
                <a:prstGeom prst="rect">
                  <a:avLst/>
                </a:prstGeom>
                <a:noFill/>
              </p:spPr>
              <p:txBody>
                <a:bodyPr wrap="none" rtlCol="0">
                  <a:spAutoFit/>
                </a:bodyPr>
                <a:lstStyle/>
                <a:p>
                  <a:r>
                    <a:rPr lang="en-US" sz="1400" dirty="0" smtClean="0">
                      <a:solidFill>
                        <a:srgbClr val="FF00FF"/>
                      </a:solidFill>
                    </a:rPr>
                    <a:t>346</a:t>
                  </a:r>
                </a:p>
              </p:txBody>
            </p:sp>
          </p:grpSp>
        </p:grpSp>
        <p:grpSp>
          <p:nvGrpSpPr>
            <p:cNvPr id="146" name="Group 145"/>
            <p:cNvGrpSpPr/>
            <p:nvPr/>
          </p:nvGrpSpPr>
          <p:grpSpPr>
            <a:xfrm>
              <a:off x="7459744" y="-259236"/>
              <a:ext cx="642594" cy="1534996"/>
              <a:chOff x="2980441" y="2067614"/>
              <a:chExt cx="642594" cy="1534996"/>
            </a:xfrm>
          </p:grpSpPr>
          <p:cxnSp>
            <p:nvCxnSpPr>
              <p:cNvPr id="147" name="Straight Arrow Connector 146"/>
              <p:cNvCxnSpPr/>
              <p:nvPr/>
            </p:nvCxnSpPr>
            <p:spPr>
              <a:xfrm flipH="1" flipV="1">
                <a:off x="2980441" y="3055856"/>
                <a:ext cx="433633" cy="122548"/>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flipH="1">
                <a:off x="3065282" y="3159551"/>
                <a:ext cx="131976" cy="443059"/>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3189402" y="2350416"/>
                <a:ext cx="433633" cy="122548"/>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flipV="1">
                <a:off x="3377938" y="2067614"/>
                <a:ext cx="131976" cy="443059"/>
              </a:xfrm>
              <a:prstGeom prst="straightConnector1">
                <a:avLst/>
              </a:prstGeom>
              <a:ln w="38100">
                <a:solidFill>
                  <a:srgbClr val="0DA314"/>
                </a:solidFill>
                <a:tailEnd type="arrow"/>
              </a:ln>
            </p:spPr>
            <p:style>
              <a:lnRef idx="1">
                <a:schemeClr val="accent1"/>
              </a:lnRef>
              <a:fillRef idx="0">
                <a:schemeClr val="accent1"/>
              </a:fillRef>
              <a:effectRef idx="0">
                <a:schemeClr val="accent1"/>
              </a:effectRef>
              <a:fontRef idx="minor">
                <a:schemeClr val="tx1"/>
              </a:fontRef>
            </p:style>
          </p:cxnSp>
        </p:grpSp>
      </p:grpSp>
      <p:sp>
        <p:nvSpPr>
          <p:cNvPr id="153" name="Oval 152"/>
          <p:cNvSpPr/>
          <p:nvPr/>
        </p:nvSpPr>
        <p:spPr>
          <a:xfrm>
            <a:off x="6822452" y="1374594"/>
            <a:ext cx="118891" cy="122549"/>
          </a:xfrm>
          <a:prstGeom prst="ellipse">
            <a:avLst/>
          </a:prstGeom>
          <a:solidFill>
            <a:schemeClr val="tx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Oval 153"/>
          <p:cNvSpPr/>
          <p:nvPr/>
        </p:nvSpPr>
        <p:spPr>
          <a:xfrm>
            <a:off x="6856742" y="3730603"/>
            <a:ext cx="75077" cy="84160"/>
          </a:xfrm>
          <a:prstGeom prst="ellipse">
            <a:avLst/>
          </a:prstGeom>
          <a:solidFill>
            <a:schemeClr val="tx1"/>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TextBox 106"/>
          <p:cNvSpPr txBox="1"/>
          <p:nvPr/>
        </p:nvSpPr>
        <p:spPr>
          <a:xfrm>
            <a:off x="0" y="4355184"/>
            <a:ext cx="9144000" cy="2246769"/>
          </a:xfrm>
          <a:prstGeom prst="rect">
            <a:avLst/>
          </a:prstGeom>
          <a:noFill/>
        </p:spPr>
        <p:txBody>
          <a:bodyPr wrap="square" rtlCol="0">
            <a:spAutoFit/>
          </a:bodyPr>
          <a:lstStyle/>
          <a:p>
            <a:r>
              <a:rPr lang="en-US" sz="2800" dirty="0" smtClean="0">
                <a:solidFill>
                  <a:srgbClr val="FF0000"/>
                </a:solidFill>
              </a:rPr>
              <a:t>How did we get the values of 346 and 200?</a:t>
            </a:r>
          </a:p>
          <a:p>
            <a:r>
              <a:rPr lang="en-US" sz="2800" dirty="0" smtClean="0">
                <a:solidFill>
                  <a:srgbClr val="FF0000"/>
                </a:solidFill>
              </a:rPr>
              <a:t>For that, you must work out the coordinates of the X’ point!</a:t>
            </a:r>
          </a:p>
          <a:p>
            <a:endParaRPr lang="en-US" sz="2800" dirty="0" smtClean="0">
              <a:solidFill>
                <a:srgbClr val="FF0000"/>
              </a:solidFill>
            </a:endParaRPr>
          </a:p>
          <a:p>
            <a:r>
              <a:rPr lang="en-US" sz="2800" dirty="0" smtClean="0">
                <a:solidFill>
                  <a:srgbClr val="0A7C0F"/>
                </a:solidFill>
              </a:rPr>
              <a:t>What are the values of shear and normal on the y’ face?</a:t>
            </a:r>
          </a:p>
          <a:p>
            <a:r>
              <a:rPr lang="en-US" sz="2800" dirty="0" smtClean="0">
                <a:solidFill>
                  <a:srgbClr val="0A7C0F"/>
                </a:solidFill>
              </a:rPr>
              <a:t>For that, you must work out the coordinates of the Y’ point!</a:t>
            </a:r>
          </a:p>
        </p:txBody>
      </p:sp>
      <p:grpSp>
        <p:nvGrpSpPr>
          <p:cNvPr id="162" name="Group 161"/>
          <p:cNvGrpSpPr/>
          <p:nvPr/>
        </p:nvGrpSpPr>
        <p:grpSpPr>
          <a:xfrm>
            <a:off x="760184" y="1479034"/>
            <a:ext cx="1147457" cy="369332"/>
            <a:chOff x="760184" y="1479034"/>
            <a:chExt cx="1147457" cy="369332"/>
          </a:xfrm>
        </p:grpSpPr>
        <p:cxnSp>
          <p:nvCxnSpPr>
            <p:cNvPr id="111" name="Straight Connector 110"/>
            <p:cNvCxnSpPr/>
            <p:nvPr/>
          </p:nvCxnSpPr>
          <p:spPr>
            <a:xfrm flipH="1" flipV="1">
              <a:off x="783997" y="1575847"/>
              <a:ext cx="730478" cy="176753"/>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H="1" flipV="1">
              <a:off x="760184" y="1568705"/>
              <a:ext cx="768579" cy="2920"/>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sp>
          <p:nvSpPr>
            <p:cNvPr id="160" name="Freeform 159"/>
            <p:cNvSpPr/>
            <p:nvPr/>
          </p:nvSpPr>
          <p:spPr>
            <a:xfrm>
              <a:off x="1383506" y="1576388"/>
              <a:ext cx="25401" cy="142875"/>
            </a:xfrm>
            <a:custGeom>
              <a:avLst/>
              <a:gdLst>
                <a:gd name="connsiteX0" fmla="*/ 16669 w 16669"/>
                <a:gd name="connsiteY0" fmla="*/ 0 h 142875"/>
                <a:gd name="connsiteX1" fmla="*/ 0 w 16669"/>
                <a:gd name="connsiteY1" fmla="*/ 142875 h 142875"/>
                <a:gd name="connsiteX0" fmla="*/ 16669 w 25401"/>
                <a:gd name="connsiteY0" fmla="*/ 0 h 142875"/>
                <a:gd name="connsiteX1" fmla="*/ 0 w 25401"/>
                <a:gd name="connsiteY1" fmla="*/ 142875 h 142875"/>
                <a:gd name="connsiteX0" fmla="*/ 16669 w 25401"/>
                <a:gd name="connsiteY0" fmla="*/ 0 h 142875"/>
                <a:gd name="connsiteX1" fmla="*/ 0 w 25401"/>
                <a:gd name="connsiteY1" fmla="*/ 142875 h 142875"/>
              </a:gdLst>
              <a:ahLst/>
              <a:cxnLst>
                <a:cxn ang="0">
                  <a:pos x="connsiteX0" y="connsiteY0"/>
                </a:cxn>
                <a:cxn ang="0">
                  <a:pos x="connsiteX1" y="connsiteY1"/>
                </a:cxn>
              </a:cxnLst>
              <a:rect l="l" t="t" r="r" b="b"/>
              <a:pathLst>
                <a:path w="25401" h="142875">
                  <a:moveTo>
                    <a:pt x="16669" y="0"/>
                  </a:moveTo>
                  <a:cubicBezTo>
                    <a:pt x="25401" y="57150"/>
                    <a:pt x="19843" y="90488"/>
                    <a:pt x="0" y="142875"/>
                  </a:cubicBezTo>
                </a:path>
              </a:pathLst>
            </a:custGeom>
            <a:ln w="127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Rectangle 160"/>
            <p:cNvSpPr/>
            <p:nvPr/>
          </p:nvSpPr>
          <p:spPr>
            <a:xfrm>
              <a:off x="1394359" y="1479034"/>
              <a:ext cx="513282" cy="369332"/>
            </a:xfrm>
            <a:prstGeom prst="rect">
              <a:avLst/>
            </a:prstGeom>
          </p:spPr>
          <p:txBody>
            <a:bodyPr wrap="none">
              <a:spAutoFit/>
            </a:bodyPr>
            <a:lstStyle/>
            <a:p>
              <a:r>
                <a:rPr lang="en-US" dirty="0" smtClean="0">
                  <a:solidFill>
                    <a:srgbClr val="FF00FF"/>
                  </a:solidFill>
                </a:rPr>
                <a:t>15</a:t>
              </a:r>
              <a:r>
                <a:rPr lang="en-US" dirty="0" smtClean="0">
                  <a:solidFill>
                    <a:srgbClr val="FF00FF"/>
                  </a:solidFill>
                  <a:latin typeface="Corbel"/>
                </a:rPr>
                <a:t>°</a:t>
              </a:r>
              <a:endParaRPr lang="en-US" dirty="0"/>
            </a:p>
          </p:txBody>
        </p:sp>
      </p:grpSp>
      <p:grpSp>
        <p:nvGrpSpPr>
          <p:cNvPr id="164" name="Group 163"/>
          <p:cNvGrpSpPr/>
          <p:nvPr/>
        </p:nvGrpSpPr>
        <p:grpSpPr>
          <a:xfrm>
            <a:off x="5505249" y="2630078"/>
            <a:ext cx="1413683" cy="1373008"/>
            <a:chOff x="5505249" y="2630078"/>
            <a:chExt cx="1413683" cy="1373008"/>
          </a:xfrm>
        </p:grpSpPr>
        <p:grpSp>
          <p:nvGrpSpPr>
            <p:cNvPr id="152" name="Group 151"/>
            <p:cNvGrpSpPr/>
            <p:nvPr/>
          </p:nvGrpSpPr>
          <p:grpSpPr>
            <a:xfrm>
              <a:off x="5505249" y="2630078"/>
              <a:ext cx="1413683" cy="1373008"/>
              <a:chOff x="5505249" y="2630078"/>
              <a:chExt cx="1413683" cy="1373008"/>
            </a:xfrm>
          </p:grpSpPr>
          <p:sp>
            <p:nvSpPr>
              <p:cNvPr id="92" name="TextBox 91"/>
              <p:cNvSpPr txBox="1"/>
              <p:nvPr/>
            </p:nvSpPr>
            <p:spPr>
              <a:xfrm>
                <a:off x="5505249" y="3695309"/>
                <a:ext cx="995785" cy="307777"/>
              </a:xfrm>
              <a:prstGeom prst="rect">
                <a:avLst/>
              </a:prstGeom>
              <a:noFill/>
            </p:spPr>
            <p:txBody>
              <a:bodyPr wrap="none" rtlCol="0">
                <a:spAutoFit/>
              </a:bodyPr>
              <a:lstStyle/>
              <a:p>
                <a:r>
                  <a:rPr lang="en-US" sz="1400" dirty="0" smtClean="0">
                    <a:solidFill>
                      <a:srgbClr val="FF00FF"/>
                    </a:solidFill>
                  </a:rPr>
                  <a:t>(-200,-346)</a:t>
                </a:r>
              </a:p>
            </p:txBody>
          </p:sp>
          <p:grpSp>
            <p:nvGrpSpPr>
              <p:cNvPr id="122" name="Group 121"/>
              <p:cNvGrpSpPr/>
              <p:nvPr/>
            </p:nvGrpSpPr>
            <p:grpSpPr>
              <a:xfrm>
                <a:off x="6052491" y="2630078"/>
                <a:ext cx="838503" cy="1065230"/>
                <a:chOff x="6052491" y="2630078"/>
                <a:chExt cx="838503" cy="1065230"/>
              </a:xfrm>
            </p:grpSpPr>
            <p:sp>
              <p:nvSpPr>
                <p:cNvPr id="93" name="Oval 92"/>
                <p:cNvSpPr/>
                <p:nvPr/>
              </p:nvSpPr>
              <p:spPr>
                <a:xfrm>
                  <a:off x="6287678" y="3563333"/>
                  <a:ext cx="131975" cy="131975"/>
                </a:xfrm>
                <a:prstGeom prst="ellipse">
                  <a:avLst/>
                </a:prstGeom>
                <a:solidFill>
                  <a:srgbClr val="FF00FF"/>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 name="TextBox 108"/>
                <p:cNvSpPr txBox="1"/>
                <p:nvPr/>
              </p:nvSpPr>
              <p:spPr>
                <a:xfrm>
                  <a:off x="6052491" y="3030026"/>
                  <a:ext cx="457946" cy="523220"/>
                </a:xfrm>
                <a:prstGeom prst="rect">
                  <a:avLst/>
                </a:prstGeom>
                <a:noFill/>
              </p:spPr>
              <p:txBody>
                <a:bodyPr wrap="none" rtlCol="0">
                  <a:spAutoFit/>
                </a:bodyPr>
                <a:lstStyle/>
                <a:p>
                  <a:r>
                    <a:rPr lang="en-US" sz="2800" dirty="0" smtClean="0">
                      <a:solidFill>
                        <a:srgbClr val="FF00FF"/>
                      </a:solidFill>
                    </a:rPr>
                    <a:t>X’</a:t>
                  </a:r>
                </a:p>
              </p:txBody>
            </p:sp>
            <p:cxnSp>
              <p:nvCxnSpPr>
                <p:cNvPr id="112" name="Straight Connector 111"/>
                <p:cNvCxnSpPr/>
                <p:nvPr/>
              </p:nvCxnSpPr>
              <p:spPr>
                <a:xfrm flipH="1">
                  <a:off x="6400800" y="2630078"/>
                  <a:ext cx="490194" cy="951322"/>
                </a:xfrm>
                <a:prstGeom prst="line">
                  <a:avLst/>
                </a:prstGeom>
                <a:ln w="12700">
                  <a:solidFill>
                    <a:srgbClr val="FF00FF"/>
                  </a:solidFill>
                  <a:prstDash val="dash"/>
                </a:ln>
              </p:spPr>
              <p:style>
                <a:lnRef idx="1">
                  <a:schemeClr val="accent1"/>
                </a:lnRef>
                <a:fillRef idx="0">
                  <a:schemeClr val="accent1"/>
                </a:fillRef>
                <a:effectRef idx="0">
                  <a:schemeClr val="accent1"/>
                </a:effectRef>
                <a:fontRef idx="minor">
                  <a:schemeClr val="tx1"/>
                </a:fontRef>
              </p:style>
            </p:cxnSp>
          </p:grpSp>
          <p:sp>
            <p:nvSpPr>
              <p:cNvPr id="114" name="TextBox 113"/>
              <p:cNvSpPr txBox="1"/>
              <p:nvPr/>
            </p:nvSpPr>
            <p:spPr>
              <a:xfrm>
                <a:off x="6477786" y="3234965"/>
                <a:ext cx="441146" cy="307777"/>
              </a:xfrm>
              <a:prstGeom prst="rect">
                <a:avLst/>
              </a:prstGeom>
              <a:noFill/>
            </p:spPr>
            <p:txBody>
              <a:bodyPr wrap="none" rtlCol="0">
                <a:spAutoFit/>
              </a:bodyPr>
              <a:lstStyle/>
              <a:p>
                <a:r>
                  <a:rPr lang="en-US" sz="1400" dirty="0" smtClean="0">
                    <a:solidFill>
                      <a:srgbClr val="FF00FF"/>
                    </a:solidFill>
                  </a:rPr>
                  <a:t>30</a:t>
                </a:r>
                <a:r>
                  <a:rPr lang="en-US" sz="1400" dirty="0" smtClean="0">
                    <a:solidFill>
                      <a:srgbClr val="FF00FF"/>
                    </a:solidFill>
                    <a:latin typeface="Corbel"/>
                  </a:rPr>
                  <a:t>°</a:t>
                </a:r>
                <a:endParaRPr lang="en-US" sz="1400" dirty="0" smtClean="0">
                  <a:solidFill>
                    <a:srgbClr val="FF00FF"/>
                  </a:solidFill>
                </a:endParaRPr>
              </a:p>
            </p:txBody>
          </p:sp>
        </p:grpSp>
        <p:sp>
          <p:nvSpPr>
            <p:cNvPr id="163" name="Freeform 162"/>
            <p:cNvSpPr/>
            <p:nvPr/>
          </p:nvSpPr>
          <p:spPr>
            <a:xfrm>
              <a:off x="6627019" y="3169444"/>
              <a:ext cx="261937" cy="85725"/>
            </a:xfrm>
            <a:custGeom>
              <a:avLst/>
              <a:gdLst>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 name="connsiteX0" fmla="*/ 0 w 297656"/>
                <a:gd name="connsiteY0" fmla="*/ 0 h 88106"/>
                <a:gd name="connsiteX1" fmla="*/ 297656 w 297656"/>
                <a:gd name="connsiteY1" fmla="*/ 85725 h 88106"/>
                <a:gd name="connsiteX0" fmla="*/ 0 w 297656"/>
                <a:gd name="connsiteY0" fmla="*/ 30958 h 119064"/>
                <a:gd name="connsiteX1" fmla="*/ 9525 w 297656"/>
                <a:gd name="connsiteY1" fmla="*/ 0 h 119064"/>
                <a:gd name="connsiteX2" fmla="*/ 297656 w 297656"/>
                <a:gd name="connsiteY2" fmla="*/ 116683 h 119064"/>
                <a:gd name="connsiteX0" fmla="*/ 0 w 297656"/>
                <a:gd name="connsiteY0" fmla="*/ 0 h 85725"/>
                <a:gd name="connsiteX1" fmla="*/ 297656 w 297656"/>
                <a:gd name="connsiteY1" fmla="*/ 85725 h 85725"/>
                <a:gd name="connsiteX0" fmla="*/ 0 w 297656"/>
                <a:gd name="connsiteY0" fmla="*/ 80963 h 166688"/>
                <a:gd name="connsiteX1" fmla="*/ 33337 w 297656"/>
                <a:gd name="connsiteY1" fmla="*/ 0 h 166688"/>
                <a:gd name="connsiteX2" fmla="*/ 297656 w 297656"/>
                <a:gd name="connsiteY2" fmla="*/ 166688 h 166688"/>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Lst>
              <a:ahLst/>
              <a:cxnLst>
                <a:cxn ang="0">
                  <a:pos x="connsiteX0" y="connsiteY0"/>
                </a:cxn>
                <a:cxn ang="0">
                  <a:pos x="connsiteX1" y="connsiteY1"/>
                </a:cxn>
              </a:cxnLst>
              <a:rect l="l" t="t" r="r" b="b"/>
              <a:pathLst>
                <a:path w="297656" h="85725">
                  <a:moveTo>
                    <a:pt x="0" y="0"/>
                  </a:moveTo>
                  <a:cubicBezTo>
                    <a:pt x="151606" y="83344"/>
                    <a:pt x="148430" y="76199"/>
                    <a:pt x="297656" y="85725"/>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67" name="Group 166"/>
          <p:cNvGrpSpPr/>
          <p:nvPr/>
        </p:nvGrpSpPr>
        <p:grpSpPr>
          <a:xfrm>
            <a:off x="6872239" y="1237951"/>
            <a:ext cx="991525" cy="1242870"/>
            <a:chOff x="6872239" y="1237951"/>
            <a:chExt cx="991525" cy="1242870"/>
          </a:xfrm>
        </p:grpSpPr>
        <p:grpSp>
          <p:nvGrpSpPr>
            <p:cNvPr id="126" name="Group 125"/>
            <p:cNvGrpSpPr/>
            <p:nvPr/>
          </p:nvGrpSpPr>
          <p:grpSpPr>
            <a:xfrm>
              <a:off x="6872239" y="1237951"/>
              <a:ext cx="991525" cy="1242870"/>
              <a:chOff x="6872239" y="1237951"/>
              <a:chExt cx="991525" cy="1242870"/>
            </a:xfrm>
          </p:grpSpPr>
          <p:sp>
            <p:nvSpPr>
              <p:cNvPr id="110" name="TextBox 109"/>
              <p:cNvSpPr txBox="1"/>
              <p:nvPr/>
            </p:nvSpPr>
            <p:spPr>
              <a:xfrm>
                <a:off x="6872239" y="1794162"/>
                <a:ext cx="441146" cy="307777"/>
              </a:xfrm>
              <a:prstGeom prst="rect">
                <a:avLst/>
              </a:prstGeom>
              <a:noFill/>
            </p:spPr>
            <p:txBody>
              <a:bodyPr wrap="none" rtlCol="0">
                <a:spAutoFit/>
              </a:bodyPr>
              <a:lstStyle/>
              <a:p>
                <a:r>
                  <a:rPr lang="en-US" sz="1400" dirty="0" smtClean="0">
                    <a:solidFill>
                      <a:srgbClr val="0A7C0F"/>
                    </a:solidFill>
                  </a:rPr>
                  <a:t>30</a:t>
                </a:r>
                <a:r>
                  <a:rPr lang="en-US" sz="1400" dirty="0" smtClean="0">
                    <a:solidFill>
                      <a:srgbClr val="0A7C0F"/>
                    </a:solidFill>
                    <a:latin typeface="Corbel"/>
                  </a:rPr>
                  <a:t>°</a:t>
                </a:r>
                <a:endParaRPr lang="en-US" sz="1400" dirty="0" smtClean="0">
                  <a:solidFill>
                    <a:srgbClr val="0A7C0F"/>
                  </a:solidFill>
                </a:endParaRPr>
              </a:p>
            </p:txBody>
          </p:sp>
          <p:cxnSp>
            <p:nvCxnSpPr>
              <p:cNvPr id="113" name="Straight Connector 112"/>
              <p:cNvCxnSpPr/>
              <p:nvPr/>
            </p:nvCxnSpPr>
            <p:spPr>
              <a:xfrm flipH="1">
                <a:off x="6996260" y="1622981"/>
                <a:ext cx="424206" cy="857840"/>
              </a:xfrm>
              <a:prstGeom prst="line">
                <a:avLst/>
              </a:prstGeom>
              <a:ln w="12700">
                <a:solidFill>
                  <a:srgbClr val="0DA314"/>
                </a:solidFill>
                <a:prstDash val="dash"/>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7410050" y="1237951"/>
                <a:ext cx="453714" cy="523220"/>
              </a:xfrm>
              <a:prstGeom prst="rect">
                <a:avLst/>
              </a:prstGeom>
              <a:noFill/>
            </p:spPr>
            <p:txBody>
              <a:bodyPr wrap="none" rtlCol="0">
                <a:spAutoFit/>
              </a:bodyPr>
              <a:lstStyle/>
              <a:p>
                <a:r>
                  <a:rPr lang="en-US" sz="2800" dirty="0" smtClean="0">
                    <a:solidFill>
                      <a:srgbClr val="0DA314"/>
                    </a:solidFill>
                  </a:rPr>
                  <a:t>Y’</a:t>
                </a:r>
              </a:p>
            </p:txBody>
          </p:sp>
        </p:grpSp>
        <p:sp>
          <p:nvSpPr>
            <p:cNvPr id="166" name="Freeform 165"/>
            <p:cNvSpPr/>
            <p:nvPr/>
          </p:nvSpPr>
          <p:spPr>
            <a:xfrm flipH="1" flipV="1">
              <a:off x="6891338" y="2090738"/>
              <a:ext cx="261937" cy="85725"/>
            </a:xfrm>
            <a:custGeom>
              <a:avLst/>
              <a:gdLst>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 name="connsiteX0" fmla="*/ 0 w 297656"/>
                <a:gd name="connsiteY0" fmla="*/ 0 h 88106"/>
                <a:gd name="connsiteX1" fmla="*/ 297656 w 297656"/>
                <a:gd name="connsiteY1" fmla="*/ 85725 h 88106"/>
                <a:gd name="connsiteX0" fmla="*/ 0 w 297656"/>
                <a:gd name="connsiteY0" fmla="*/ 30958 h 119064"/>
                <a:gd name="connsiteX1" fmla="*/ 9525 w 297656"/>
                <a:gd name="connsiteY1" fmla="*/ 0 h 119064"/>
                <a:gd name="connsiteX2" fmla="*/ 297656 w 297656"/>
                <a:gd name="connsiteY2" fmla="*/ 116683 h 119064"/>
                <a:gd name="connsiteX0" fmla="*/ 0 w 297656"/>
                <a:gd name="connsiteY0" fmla="*/ 0 h 85725"/>
                <a:gd name="connsiteX1" fmla="*/ 297656 w 297656"/>
                <a:gd name="connsiteY1" fmla="*/ 85725 h 85725"/>
                <a:gd name="connsiteX0" fmla="*/ 0 w 297656"/>
                <a:gd name="connsiteY0" fmla="*/ 80963 h 166688"/>
                <a:gd name="connsiteX1" fmla="*/ 33337 w 297656"/>
                <a:gd name="connsiteY1" fmla="*/ 0 h 166688"/>
                <a:gd name="connsiteX2" fmla="*/ 297656 w 297656"/>
                <a:gd name="connsiteY2" fmla="*/ 166688 h 166688"/>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 name="connsiteX0" fmla="*/ 0 w 297656"/>
                <a:gd name="connsiteY0" fmla="*/ 0 h 85725"/>
                <a:gd name="connsiteX1" fmla="*/ 297656 w 297656"/>
                <a:gd name="connsiteY1" fmla="*/ 85725 h 85725"/>
              </a:gdLst>
              <a:ahLst/>
              <a:cxnLst>
                <a:cxn ang="0">
                  <a:pos x="connsiteX0" y="connsiteY0"/>
                </a:cxn>
                <a:cxn ang="0">
                  <a:pos x="connsiteX1" y="connsiteY1"/>
                </a:cxn>
              </a:cxnLst>
              <a:rect l="l" t="t" r="r" b="b"/>
              <a:pathLst>
                <a:path w="297656" h="85725">
                  <a:moveTo>
                    <a:pt x="0" y="0"/>
                  </a:moveTo>
                  <a:cubicBezTo>
                    <a:pt x="151606" y="83344"/>
                    <a:pt x="148430" y="76199"/>
                    <a:pt x="297656" y="85725"/>
                  </a:cubicBezTo>
                </a:path>
              </a:pathLst>
            </a:custGeom>
            <a:ln w="28575">
              <a:solidFill>
                <a:srgbClr val="0A7C0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75" name="Group 174"/>
          <p:cNvGrpSpPr/>
          <p:nvPr/>
        </p:nvGrpSpPr>
        <p:grpSpPr>
          <a:xfrm>
            <a:off x="573482" y="599183"/>
            <a:ext cx="513282" cy="971408"/>
            <a:chOff x="573482" y="599183"/>
            <a:chExt cx="513282" cy="971408"/>
          </a:xfrm>
        </p:grpSpPr>
        <p:grpSp>
          <p:nvGrpSpPr>
            <p:cNvPr id="173" name="Group 172"/>
            <p:cNvGrpSpPr/>
            <p:nvPr/>
          </p:nvGrpSpPr>
          <p:grpSpPr>
            <a:xfrm rot="16200000">
              <a:off x="455649" y="1094354"/>
              <a:ext cx="768579" cy="183895"/>
              <a:chOff x="1699984" y="3715005"/>
              <a:chExt cx="768579" cy="183895"/>
            </a:xfrm>
          </p:grpSpPr>
          <p:cxnSp>
            <p:nvCxnSpPr>
              <p:cNvPr id="169" name="Straight Connector 168"/>
              <p:cNvCxnSpPr/>
              <p:nvPr/>
            </p:nvCxnSpPr>
            <p:spPr>
              <a:xfrm flipH="1" flipV="1">
                <a:off x="1723797" y="3722147"/>
                <a:ext cx="730478" cy="176753"/>
              </a:xfrm>
              <a:prstGeom prst="line">
                <a:avLst/>
              </a:prstGeom>
              <a:ln w="12700">
                <a:solidFill>
                  <a:srgbClr val="0A7C0F"/>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H="1" flipV="1">
                <a:off x="1699984" y="3715005"/>
                <a:ext cx="768579" cy="2920"/>
              </a:xfrm>
              <a:prstGeom prst="line">
                <a:avLst/>
              </a:prstGeom>
              <a:ln w="12700">
                <a:solidFill>
                  <a:srgbClr val="0A7C0F"/>
                </a:solidFill>
              </a:ln>
            </p:spPr>
            <p:style>
              <a:lnRef idx="1">
                <a:schemeClr val="accent1"/>
              </a:lnRef>
              <a:fillRef idx="0">
                <a:schemeClr val="accent1"/>
              </a:fillRef>
              <a:effectRef idx="0">
                <a:schemeClr val="accent1"/>
              </a:effectRef>
              <a:fontRef idx="minor">
                <a:schemeClr val="tx1"/>
              </a:fontRef>
            </p:style>
          </p:cxnSp>
          <p:sp>
            <p:nvSpPr>
              <p:cNvPr id="171" name="Freeform 170"/>
              <p:cNvSpPr/>
              <p:nvPr/>
            </p:nvSpPr>
            <p:spPr>
              <a:xfrm>
                <a:off x="2323306" y="3722688"/>
                <a:ext cx="25401" cy="142875"/>
              </a:xfrm>
              <a:custGeom>
                <a:avLst/>
                <a:gdLst>
                  <a:gd name="connsiteX0" fmla="*/ 16669 w 16669"/>
                  <a:gd name="connsiteY0" fmla="*/ 0 h 142875"/>
                  <a:gd name="connsiteX1" fmla="*/ 0 w 16669"/>
                  <a:gd name="connsiteY1" fmla="*/ 142875 h 142875"/>
                  <a:gd name="connsiteX0" fmla="*/ 16669 w 25401"/>
                  <a:gd name="connsiteY0" fmla="*/ 0 h 142875"/>
                  <a:gd name="connsiteX1" fmla="*/ 0 w 25401"/>
                  <a:gd name="connsiteY1" fmla="*/ 142875 h 142875"/>
                  <a:gd name="connsiteX0" fmla="*/ 16669 w 25401"/>
                  <a:gd name="connsiteY0" fmla="*/ 0 h 142875"/>
                  <a:gd name="connsiteX1" fmla="*/ 0 w 25401"/>
                  <a:gd name="connsiteY1" fmla="*/ 142875 h 142875"/>
                </a:gdLst>
                <a:ahLst/>
                <a:cxnLst>
                  <a:cxn ang="0">
                    <a:pos x="connsiteX0" y="connsiteY0"/>
                  </a:cxn>
                  <a:cxn ang="0">
                    <a:pos x="connsiteX1" y="connsiteY1"/>
                  </a:cxn>
                </a:cxnLst>
                <a:rect l="l" t="t" r="r" b="b"/>
                <a:pathLst>
                  <a:path w="25401" h="142875">
                    <a:moveTo>
                      <a:pt x="16669" y="0"/>
                    </a:moveTo>
                    <a:cubicBezTo>
                      <a:pt x="25401" y="57150"/>
                      <a:pt x="19843" y="90488"/>
                      <a:pt x="0" y="142875"/>
                    </a:cubicBezTo>
                  </a:path>
                </a:pathLst>
              </a:custGeom>
              <a:ln w="12700">
                <a:solidFill>
                  <a:srgbClr val="0A7C0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72" name="Rectangle 171"/>
            <p:cNvSpPr/>
            <p:nvPr/>
          </p:nvSpPr>
          <p:spPr>
            <a:xfrm>
              <a:off x="573482" y="599183"/>
              <a:ext cx="513282" cy="369332"/>
            </a:xfrm>
            <a:prstGeom prst="rect">
              <a:avLst/>
            </a:prstGeom>
          </p:spPr>
          <p:txBody>
            <a:bodyPr wrap="none">
              <a:spAutoFit/>
            </a:bodyPr>
            <a:lstStyle/>
            <a:p>
              <a:r>
                <a:rPr lang="en-US" dirty="0" smtClean="0">
                  <a:solidFill>
                    <a:srgbClr val="0A7C0F"/>
                  </a:solidFill>
                </a:rPr>
                <a:t>15</a:t>
              </a:r>
              <a:r>
                <a:rPr lang="en-US" dirty="0" smtClean="0">
                  <a:solidFill>
                    <a:srgbClr val="0A7C0F"/>
                  </a:solidFill>
                  <a:latin typeface="Corbel"/>
                </a:rPr>
                <a:t>°</a:t>
              </a:r>
              <a:endParaRPr lang="en-US" dirty="0">
                <a:solidFill>
                  <a:srgbClr val="0A7C0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style.rotation</p:attrName>
                                        </p:attrNameLst>
                                      </p:cBhvr>
                                      <p:tavLst>
                                        <p:tav tm="0">
                                          <p:val>
                                            <p:fltVal val="360"/>
                                          </p:val>
                                        </p:tav>
                                        <p:tav tm="100000">
                                          <p:val>
                                            <p:fltVal val="0"/>
                                          </p:val>
                                        </p:tav>
                                      </p:tavLst>
                                    </p:anim>
                                    <p:animEffect transition="in" filter="fade">
                                      <p:cBhvr>
                                        <p:cTn id="10" dur="500"/>
                                        <p:tgtEl>
                                          <p:spTgt spid="8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2000"/>
                                        <p:tgtEl>
                                          <p:spTgt spid="82"/>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slide(fromBottom)">
                                      <p:cBhvr>
                                        <p:cTn id="20" dur="500"/>
                                        <p:tgtEl>
                                          <p:spTgt spid="10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2"/>
                                        </p:tgtEl>
                                        <p:attrNameLst>
                                          <p:attrName>style.visibility</p:attrName>
                                        </p:attrNameLst>
                                      </p:cBhvr>
                                      <p:to>
                                        <p:strVal val="visible"/>
                                      </p:to>
                                    </p:set>
                                    <p:animEffect transition="in" filter="wipe(left)">
                                      <p:cBhvr>
                                        <p:cTn id="25" dur="500"/>
                                        <p:tgtEl>
                                          <p:spTgt spid="16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64"/>
                                        </p:tgtEl>
                                        <p:attrNameLst>
                                          <p:attrName>style.visibility</p:attrName>
                                        </p:attrNameLst>
                                      </p:cBhvr>
                                      <p:to>
                                        <p:strVal val="visible"/>
                                      </p:to>
                                    </p:set>
                                    <p:animEffect transition="in" filter="wipe(up)">
                                      <p:cBhvr>
                                        <p:cTn id="30" dur="500"/>
                                        <p:tgtEl>
                                          <p:spTgt spid="16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right)">
                                      <p:cBhvr>
                                        <p:cTn id="35" dur="500"/>
                                        <p:tgtEl>
                                          <p:spTgt spid="78"/>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125"/>
                                        </p:tgtEl>
                                        <p:attrNameLst>
                                          <p:attrName>style.visibility</p:attrName>
                                        </p:attrNameLst>
                                      </p:cBhvr>
                                      <p:to>
                                        <p:strVal val="visible"/>
                                      </p:to>
                                    </p:set>
                                    <p:animEffect transition="in" filter="wipe(right)">
                                      <p:cBhvr>
                                        <p:cTn id="39" dur="500"/>
                                        <p:tgtEl>
                                          <p:spTgt spid="125"/>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slide(fromBottom)">
                                      <p:cBhvr>
                                        <p:cTn id="44" dur="500"/>
                                        <p:tgtEl>
                                          <p:spTgt spid="12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75"/>
                                        </p:tgtEl>
                                        <p:attrNameLst>
                                          <p:attrName>style.visibility</p:attrName>
                                        </p:attrNameLst>
                                      </p:cBhvr>
                                      <p:to>
                                        <p:strVal val="visible"/>
                                      </p:to>
                                    </p:set>
                                    <p:animEffect transition="in" filter="wipe(down)">
                                      <p:cBhvr>
                                        <p:cTn id="49" dur="500"/>
                                        <p:tgtEl>
                                          <p:spTgt spid="17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67"/>
                                        </p:tgtEl>
                                        <p:attrNameLst>
                                          <p:attrName>style.visibility</p:attrName>
                                        </p:attrNameLst>
                                      </p:cBhvr>
                                      <p:to>
                                        <p:strVal val="visible"/>
                                      </p:to>
                                    </p:set>
                                    <p:animEffect transition="in" filter="wipe(down)">
                                      <p:cBhvr>
                                        <p:cTn id="54" dur="500"/>
                                        <p:tgtEl>
                                          <p:spTgt spid="16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28"/>
                                        </p:tgtEl>
                                        <p:attrNameLst>
                                          <p:attrName>style.visibility</p:attrName>
                                        </p:attrNameLst>
                                      </p:cBhvr>
                                      <p:to>
                                        <p:strVal val="visible"/>
                                      </p:to>
                                    </p:set>
                                    <p:animEffect transition="in" filter="wipe(down)">
                                      <p:cBhvr>
                                        <p:cTn id="59" dur="500"/>
                                        <p:tgtEl>
                                          <p:spTgt spid="1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127"/>
                                        </p:tgtEl>
                                        <p:attrNameLst>
                                          <p:attrName>style.visibility</p:attrName>
                                        </p:attrNameLst>
                                      </p:cBhvr>
                                      <p:to>
                                        <p:strVal val="visible"/>
                                      </p:to>
                                    </p:set>
                                    <p:animEffect transition="in" filter="wipe(down)">
                                      <p:cBhvr>
                                        <p:cTn id="64" dur="500"/>
                                        <p:tgtEl>
                                          <p:spTgt spid="12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51"/>
                                        </p:tgtEl>
                                        <p:attrNameLst>
                                          <p:attrName>style.visibility</p:attrName>
                                        </p:attrNameLst>
                                      </p:cBhvr>
                                      <p:to>
                                        <p:strVal val="visible"/>
                                      </p:to>
                                    </p:set>
                                    <p:animEffect transition="in" filter="fade">
                                      <p:cBhvr>
                                        <p:cTn id="69" dur="2000"/>
                                        <p:tgtEl>
                                          <p:spTgt spid="151"/>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107"/>
                                        </p:tgtEl>
                                        <p:attrNameLst>
                                          <p:attrName>style.visibility</p:attrName>
                                        </p:attrNameLst>
                                      </p:cBhvr>
                                      <p:to>
                                        <p:strVal val="visible"/>
                                      </p:to>
                                    </p:set>
                                    <p:animEffect transition="in" filter="wipe(down)">
                                      <p:cBhvr>
                                        <p:cTn id="74" dur="580">
                                          <p:stCondLst>
                                            <p:cond delay="0"/>
                                          </p:stCondLst>
                                        </p:cTn>
                                        <p:tgtEl>
                                          <p:spTgt spid="107"/>
                                        </p:tgtEl>
                                      </p:cBhvr>
                                    </p:animEffect>
                                    <p:anim calcmode="lin" valueType="num">
                                      <p:cBhvr>
                                        <p:cTn id="75" dur="1822" tmFilter="0,0; 0.14,0.36; 0.43,0.73; 0.71,0.91; 1.0,1.0">
                                          <p:stCondLst>
                                            <p:cond delay="0"/>
                                          </p:stCondLst>
                                        </p:cTn>
                                        <p:tgtEl>
                                          <p:spTgt spid="107"/>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107"/>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107"/>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107"/>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107"/>
                                        </p:tgtEl>
                                        <p:attrNameLst>
                                          <p:attrName>ppt_y</p:attrName>
                                        </p:attrNameLst>
                                      </p:cBhvr>
                                      <p:tavLst>
                                        <p:tav tm="0" fmla="#ppt_y-sin(pi*$)/81">
                                          <p:val>
                                            <p:fltVal val="0"/>
                                          </p:val>
                                        </p:tav>
                                        <p:tav tm="100000">
                                          <p:val>
                                            <p:fltVal val="1"/>
                                          </p:val>
                                        </p:tav>
                                      </p:tavLst>
                                    </p:anim>
                                    <p:animScale>
                                      <p:cBhvr>
                                        <p:cTn id="80" dur="26">
                                          <p:stCondLst>
                                            <p:cond delay="650"/>
                                          </p:stCondLst>
                                        </p:cTn>
                                        <p:tgtEl>
                                          <p:spTgt spid="107"/>
                                        </p:tgtEl>
                                      </p:cBhvr>
                                      <p:to x="100000" y="60000"/>
                                    </p:animScale>
                                    <p:animScale>
                                      <p:cBhvr>
                                        <p:cTn id="81" dur="166" decel="50000">
                                          <p:stCondLst>
                                            <p:cond delay="676"/>
                                          </p:stCondLst>
                                        </p:cTn>
                                        <p:tgtEl>
                                          <p:spTgt spid="107"/>
                                        </p:tgtEl>
                                      </p:cBhvr>
                                      <p:to x="100000" y="100000"/>
                                    </p:animScale>
                                    <p:animScale>
                                      <p:cBhvr>
                                        <p:cTn id="82" dur="26">
                                          <p:stCondLst>
                                            <p:cond delay="1312"/>
                                          </p:stCondLst>
                                        </p:cTn>
                                        <p:tgtEl>
                                          <p:spTgt spid="107"/>
                                        </p:tgtEl>
                                      </p:cBhvr>
                                      <p:to x="100000" y="80000"/>
                                    </p:animScale>
                                    <p:animScale>
                                      <p:cBhvr>
                                        <p:cTn id="83" dur="166" decel="50000">
                                          <p:stCondLst>
                                            <p:cond delay="1338"/>
                                          </p:stCondLst>
                                        </p:cTn>
                                        <p:tgtEl>
                                          <p:spTgt spid="107"/>
                                        </p:tgtEl>
                                      </p:cBhvr>
                                      <p:to x="100000" y="100000"/>
                                    </p:animScale>
                                    <p:animScale>
                                      <p:cBhvr>
                                        <p:cTn id="84" dur="26">
                                          <p:stCondLst>
                                            <p:cond delay="1642"/>
                                          </p:stCondLst>
                                        </p:cTn>
                                        <p:tgtEl>
                                          <p:spTgt spid="107"/>
                                        </p:tgtEl>
                                      </p:cBhvr>
                                      <p:to x="100000" y="90000"/>
                                    </p:animScale>
                                    <p:animScale>
                                      <p:cBhvr>
                                        <p:cTn id="85" dur="166" decel="50000">
                                          <p:stCondLst>
                                            <p:cond delay="1668"/>
                                          </p:stCondLst>
                                        </p:cTn>
                                        <p:tgtEl>
                                          <p:spTgt spid="107"/>
                                        </p:tgtEl>
                                      </p:cBhvr>
                                      <p:to x="100000" y="100000"/>
                                    </p:animScale>
                                    <p:animScale>
                                      <p:cBhvr>
                                        <p:cTn id="86" dur="26">
                                          <p:stCondLst>
                                            <p:cond delay="1808"/>
                                          </p:stCondLst>
                                        </p:cTn>
                                        <p:tgtEl>
                                          <p:spTgt spid="107"/>
                                        </p:tgtEl>
                                      </p:cBhvr>
                                      <p:to x="100000" y="95000"/>
                                    </p:animScale>
                                    <p:animScale>
                                      <p:cBhvr>
                                        <p:cTn id="87" dur="166" decel="50000">
                                          <p:stCondLst>
                                            <p:cond delay="1834"/>
                                          </p:stCondLst>
                                        </p:cTn>
                                        <p:tgtEl>
                                          <p:spTgt spid="10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0" grpId="0"/>
      <p:bldP spid="10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b-3_Beer&amp;Johnston_6th_7-39.png"/>
          <p:cNvPicPr>
            <a:picLocks noChangeAspect="1"/>
          </p:cNvPicPr>
          <p:nvPr/>
        </p:nvPicPr>
        <p:blipFill>
          <a:blip r:embed="rId2" cstate="print"/>
          <a:stretch>
            <a:fillRect/>
          </a:stretch>
        </p:blipFill>
        <p:spPr>
          <a:xfrm>
            <a:off x="3318553" y="2478024"/>
            <a:ext cx="5313383" cy="3266463"/>
          </a:xfrm>
          <a:prstGeom prst="rect">
            <a:avLst/>
          </a:prstGeom>
        </p:spPr>
      </p:pic>
      <p:pic>
        <p:nvPicPr>
          <p:cNvPr id="3" name="Picture 2" descr="21b-1_Greg_Created.png"/>
          <p:cNvPicPr>
            <a:picLocks noChangeAspect="1"/>
          </p:cNvPicPr>
          <p:nvPr/>
        </p:nvPicPr>
        <p:blipFill>
          <a:blip r:embed="rId3" cstate="print"/>
          <a:stretch>
            <a:fillRect/>
          </a:stretch>
        </p:blipFill>
        <p:spPr>
          <a:xfrm>
            <a:off x="0" y="0"/>
            <a:ext cx="3178140" cy="2713427"/>
          </a:xfrm>
          <a:prstGeom prst="rect">
            <a:avLst/>
          </a:prstGeom>
        </p:spPr>
      </p:pic>
      <p:sp>
        <p:nvSpPr>
          <p:cNvPr id="4" name="TextBox 3"/>
          <p:cNvSpPr txBox="1"/>
          <p:nvPr/>
        </p:nvSpPr>
        <p:spPr>
          <a:xfrm>
            <a:off x="3346514" y="5740924"/>
            <a:ext cx="5362355" cy="1200329"/>
          </a:xfrm>
          <a:prstGeom prst="rect">
            <a:avLst/>
          </a:prstGeom>
          <a:noFill/>
        </p:spPr>
        <p:txBody>
          <a:bodyPr wrap="square" rtlCol="0">
            <a:spAutoFit/>
          </a:bodyPr>
          <a:lstStyle/>
          <a:p>
            <a:r>
              <a:rPr lang="en-US" dirty="0" smtClean="0">
                <a:solidFill>
                  <a:srgbClr val="FFFF00"/>
                </a:solidFill>
              </a:rPr>
              <a:t>Remember: rotating the cut plane’s normal (from x to x’) by an angle </a:t>
            </a:r>
            <a:r>
              <a:rPr lang="en-US" i="1" dirty="0" smtClean="0">
                <a:solidFill>
                  <a:srgbClr val="FFFF00"/>
                </a:solidFill>
                <a:latin typeface="Symbol" pitchFamily="18" charset="2"/>
              </a:rPr>
              <a:t>q</a:t>
            </a:r>
            <a:r>
              <a:rPr lang="en-US" dirty="0" smtClean="0">
                <a:solidFill>
                  <a:srgbClr val="FFFF00"/>
                </a:solidFill>
                <a:latin typeface="Corbel"/>
              </a:rPr>
              <a:t> (in a given direction, </a:t>
            </a:r>
            <a:r>
              <a:rPr lang="en-US" dirty="0" err="1" smtClean="0">
                <a:solidFill>
                  <a:srgbClr val="FFFF00"/>
                </a:solidFill>
                <a:latin typeface="Corbel"/>
              </a:rPr>
              <a:t>cw</a:t>
            </a:r>
            <a:r>
              <a:rPr lang="en-US" dirty="0" smtClean="0">
                <a:solidFill>
                  <a:srgbClr val="FFFF00"/>
                </a:solidFill>
                <a:latin typeface="Corbel"/>
              </a:rPr>
              <a:t> or </a:t>
            </a:r>
            <a:r>
              <a:rPr lang="en-US" dirty="0" err="1" smtClean="0">
                <a:solidFill>
                  <a:srgbClr val="FFFF00"/>
                </a:solidFill>
                <a:latin typeface="Corbel"/>
              </a:rPr>
              <a:t>ccw</a:t>
            </a:r>
            <a:r>
              <a:rPr lang="en-US" dirty="0" smtClean="0">
                <a:solidFill>
                  <a:srgbClr val="FFFF00"/>
                </a:solidFill>
                <a:latin typeface="Corbel"/>
              </a:rPr>
              <a:t>) in physical space will move you 2</a:t>
            </a:r>
            <a:r>
              <a:rPr lang="en-US" i="1" dirty="0" smtClean="0">
                <a:solidFill>
                  <a:srgbClr val="FFFF00"/>
                </a:solidFill>
                <a:latin typeface="Symbol" pitchFamily="18" charset="2"/>
              </a:rPr>
              <a:t>q</a:t>
            </a:r>
            <a:r>
              <a:rPr lang="en-US" dirty="0" smtClean="0">
                <a:solidFill>
                  <a:srgbClr val="FFFF00"/>
                </a:solidFill>
              </a:rPr>
              <a:t> (in the same direction) from the x-point on Mohr’s circle.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0" y="-32911"/>
            <a:ext cx="9144000" cy="1185435"/>
          </a:xfrm>
          <a:prstGeom prst="rect">
            <a:avLst/>
          </a:prstGeom>
          <a:noFill/>
          <a:ln w="9525">
            <a:noFill/>
            <a:round/>
            <a:headEnd/>
            <a:tailEnd/>
          </a:ln>
        </p:spPr>
        <p:txBody>
          <a:bodyPr lIns="81631" tIns="69614" rIns="81631" bIns="40816"/>
          <a:lstStyle/>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r>
              <a:rPr lang="en-US" sz="3300" dirty="0" smtClean="0">
                <a:solidFill>
                  <a:srgbClr val="000000"/>
                </a:solidFill>
              </a:rPr>
              <a:t>Aside from quick estimates of stresses at other orientations, why else is </a:t>
            </a:r>
            <a:r>
              <a:rPr lang="en-US" sz="3300" dirty="0">
                <a:solidFill>
                  <a:srgbClr val="000000"/>
                </a:solidFill>
              </a:rPr>
              <a:t>Mohr’s </a:t>
            </a:r>
            <a:r>
              <a:rPr lang="en-US" sz="3300" dirty="0" smtClean="0">
                <a:solidFill>
                  <a:srgbClr val="000000"/>
                </a:solidFill>
              </a:rPr>
              <a:t>circle awesome?</a:t>
            </a:r>
            <a:endParaRPr lang="en-US" sz="3300" dirty="0">
              <a:solidFill>
                <a:srgbClr val="000000"/>
              </a:solidFill>
            </a:endParaRPr>
          </a:p>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endParaRPr lang="en-US" sz="3300" dirty="0">
              <a:solidFill>
                <a:srgbClr val="000000"/>
              </a:solidFill>
            </a:endParaRPr>
          </a:p>
          <a:p>
            <a:pPr algn="ctr">
              <a:tabLst>
                <a:tab pos="656582" algn="l"/>
                <a:tab pos="1313162" algn="l"/>
                <a:tab pos="1969745" algn="l"/>
                <a:tab pos="2626327" algn="l"/>
                <a:tab pos="3282907" algn="l"/>
                <a:tab pos="3939490" algn="l"/>
                <a:tab pos="4596072" algn="l"/>
                <a:tab pos="5252653" algn="l"/>
                <a:tab pos="5909234" algn="l"/>
                <a:tab pos="6565817" algn="l"/>
                <a:tab pos="7222398" algn="l"/>
                <a:tab pos="7878979" algn="l"/>
                <a:tab pos="8535561" algn="l"/>
              </a:tabLst>
            </a:pPr>
            <a:endParaRPr lang="en-US" sz="3300" dirty="0">
              <a:solidFill>
                <a:srgbClr val="000000"/>
              </a:solidFill>
            </a:endParaRPr>
          </a:p>
        </p:txBody>
      </p:sp>
      <p:pic>
        <p:nvPicPr>
          <p:cNvPr id="22531" name="Picture 2"/>
          <p:cNvPicPr>
            <a:picLocks noChangeAspect="1" noChangeArrowheads="1"/>
          </p:cNvPicPr>
          <p:nvPr/>
        </p:nvPicPr>
        <p:blipFill>
          <a:blip r:embed="rId3" cstate="print"/>
          <a:srcRect/>
          <a:stretch>
            <a:fillRect/>
          </a:stretch>
        </p:blipFill>
        <p:spPr bwMode="auto">
          <a:xfrm>
            <a:off x="79201" y="1424310"/>
            <a:ext cx="8940960" cy="438526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28062"/>
            <a:ext cx="3149600" cy="632338"/>
          </a:xfrm>
        </p:spPr>
        <p:txBody>
          <a:bodyPr>
            <a:normAutofit fontScale="90000"/>
          </a:bodyPr>
          <a:lstStyle/>
          <a:p>
            <a:r>
              <a:rPr lang="en-US" dirty="0" smtClean="0"/>
              <a:t>EXAMPLE</a:t>
            </a:r>
            <a:endParaRPr lang="en-US" dirty="0"/>
          </a:p>
        </p:txBody>
      </p:sp>
      <p:sp>
        <p:nvSpPr>
          <p:cNvPr id="3" name="Slide Number Placeholder 2"/>
          <p:cNvSpPr>
            <a:spLocks noGrp="1"/>
          </p:cNvSpPr>
          <p:nvPr>
            <p:ph type="sldNum" sz="quarter" idx="12"/>
          </p:nvPr>
        </p:nvSpPr>
        <p:spPr/>
        <p:txBody>
          <a:bodyPr/>
          <a:lstStyle/>
          <a:p>
            <a:fld id="{83F8FACB-BFF3-4379-AB87-76389448554C}" type="slidenum">
              <a:rPr lang="en-US" smtClean="0"/>
              <a:pPr/>
              <a:t>6</a:t>
            </a:fld>
            <a:endParaRPr lang="en-US"/>
          </a:p>
        </p:txBody>
      </p:sp>
      <p:pic>
        <p:nvPicPr>
          <p:cNvPr id="88066" name="Picture 2"/>
          <p:cNvPicPr>
            <a:picLocks noChangeAspect="1" noChangeArrowheads="1"/>
          </p:cNvPicPr>
          <p:nvPr/>
        </p:nvPicPr>
        <p:blipFill>
          <a:blip r:embed="rId2" cstate="print"/>
          <a:srcRect/>
          <a:stretch>
            <a:fillRect/>
          </a:stretch>
        </p:blipFill>
        <p:spPr bwMode="auto">
          <a:xfrm>
            <a:off x="0" y="711203"/>
            <a:ext cx="4676775" cy="3295650"/>
          </a:xfrm>
          <a:prstGeom prst="rect">
            <a:avLst/>
          </a:prstGeom>
          <a:noFill/>
          <a:ln w="9525">
            <a:noFill/>
            <a:miter lim="800000"/>
            <a:headEnd/>
            <a:tailEnd/>
          </a:ln>
        </p:spPr>
      </p:pic>
      <p:pic>
        <p:nvPicPr>
          <p:cNvPr id="5" name="Picture 6"/>
          <p:cNvPicPr>
            <a:picLocks noChangeAspect="1" noChangeArrowheads="1"/>
          </p:cNvPicPr>
          <p:nvPr/>
        </p:nvPicPr>
        <p:blipFill>
          <a:blip r:embed="rId3" cstate="print"/>
          <a:srcRect/>
          <a:stretch>
            <a:fillRect/>
          </a:stretch>
        </p:blipFill>
        <p:spPr bwMode="auto">
          <a:xfrm>
            <a:off x="4719007" y="237064"/>
            <a:ext cx="4424995" cy="3756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CutplaneThruTopBot.png"/>
          <p:cNvPicPr>
            <a:picLocks noChangeAspect="1"/>
          </p:cNvPicPr>
          <p:nvPr/>
        </p:nvPicPr>
        <p:blipFill>
          <a:blip r:embed="rId2" cstate="print"/>
          <a:stretch>
            <a:fillRect/>
          </a:stretch>
        </p:blipFill>
        <p:spPr>
          <a:xfrm>
            <a:off x="2" y="762002"/>
            <a:ext cx="4221281" cy="1962943"/>
          </a:xfrm>
          <a:prstGeom prst="rect">
            <a:avLst/>
          </a:prstGeom>
        </p:spPr>
      </p:pic>
      <p:sp>
        <p:nvSpPr>
          <p:cNvPr id="2" name="Title 1"/>
          <p:cNvSpPr>
            <a:spLocks noGrp="1"/>
          </p:cNvSpPr>
          <p:nvPr>
            <p:ph type="title" idx="4294967295"/>
          </p:nvPr>
        </p:nvSpPr>
        <p:spPr>
          <a:xfrm>
            <a:off x="0" y="28575"/>
            <a:ext cx="9144000" cy="361950"/>
          </a:xfrm>
        </p:spPr>
        <p:txBody>
          <a:bodyPr>
            <a:normAutofit fontScale="90000"/>
          </a:bodyPr>
          <a:lstStyle/>
          <a:p>
            <a:r>
              <a:rPr lang="en-US" dirty="0" smtClean="0"/>
              <a:t>Review: resolving forces on a cut plane</a:t>
            </a:r>
            <a:endParaRPr lang="en-US" dirty="0"/>
          </a:p>
        </p:txBody>
      </p:sp>
      <p:sp>
        <p:nvSpPr>
          <p:cNvPr id="3" name="Slide Number Placeholder 2"/>
          <p:cNvSpPr>
            <a:spLocks noGrp="1"/>
          </p:cNvSpPr>
          <p:nvPr>
            <p:ph type="sldNum" sz="quarter" idx="4294967295"/>
          </p:nvPr>
        </p:nvSpPr>
        <p:spPr>
          <a:xfrm>
            <a:off x="7010400" y="6356350"/>
            <a:ext cx="2133600" cy="365125"/>
          </a:xfrm>
        </p:spPr>
        <p:txBody>
          <a:bodyPr/>
          <a:lstStyle/>
          <a:p>
            <a:fld id="{83F8FACB-BFF3-4379-AB87-76389448554C}" type="slidenum">
              <a:rPr lang="en-US" smtClean="0"/>
              <a:pPr/>
              <a:t>7</a:t>
            </a:fld>
            <a:endParaRPr lang="en-US"/>
          </a:p>
        </p:txBody>
      </p:sp>
      <p:grpSp>
        <p:nvGrpSpPr>
          <p:cNvPr id="4" name="Group 14"/>
          <p:cNvGrpSpPr/>
          <p:nvPr/>
        </p:nvGrpSpPr>
        <p:grpSpPr>
          <a:xfrm>
            <a:off x="2642256" y="1093437"/>
            <a:ext cx="1700892" cy="523220"/>
            <a:chOff x="4301067" y="1286936"/>
            <a:chExt cx="1700893" cy="523220"/>
          </a:xfrm>
        </p:grpSpPr>
        <p:sp>
          <p:nvSpPr>
            <p:cNvPr id="14" name="TextBox 13"/>
            <p:cNvSpPr txBox="1"/>
            <p:nvPr/>
          </p:nvSpPr>
          <p:spPr>
            <a:xfrm>
              <a:off x="5240213" y="1286936"/>
              <a:ext cx="761747" cy="523220"/>
            </a:xfrm>
            <a:prstGeom prst="rect">
              <a:avLst/>
            </a:prstGeom>
            <a:solidFill>
              <a:schemeClr val="bg1"/>
            </a:solidFill>
          </p:spPr>
          <p:txBody>
            <a:bodyPr wrap="none" rtlCol="0">
              <a:spAutoFit/>
            </a:bodyPr>
            <a:lstStyle/>
            <a:p>
              <a:r>
                <a:rPr lang="en-US" sz="2800" b="1" i="1" dirty="0" smtClean="0"/>
                <a:t>F(</a:t>
              </a:r>
              <a:r>
                <a:rPr lang="en-US" sz="2800" b="1" i="1" dirty="0" smtClean="0">
                  <a:latin typeface="Symbol" pitchFamily="18" charset="2"/>
                </a:rPr>
                <a:t>q</a:t>
              </a:r>
              <a:r>
                <a:rPr lang="en-US" sz="2800" b="1" i="1" dirty="0" smtClean="0"/>
                <a:t>)</a:t>
              </a:r>
            </a:p>
          </p:txBody>
        </p:sp>
        <p:cxnSp>
          <p:nvCxnSpPr>
            <p:cNvPr id="7" name="Straight Arrow Connector 6"/>
            <p:cNvCxnSpPr/>
            <p:nvPr/>
          </p:nvCxnSpPr>
          <p:spPr>
            <a:xfrm flipV="1">
              <a:off x="4301067" y="1744133"/>
              <a:ext cx="1117600" cy="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Group 31"/>
          <p:cNvGrpSpPr/>
          <p:nvPr/>
        </p:nvGrpSpPr>
        <p:grpSpPr>
          <a:xfrm>
            <a:off x="2438403" y="670581"/>
            <a:ext cx="1549915" cy="1615419"/>
            <a:chOff x="4150360" y="890694"/>
            <a:chExt cx="1549913" cy="1615421"/>
          </a:xfrm>
        </p:grpSpPr>
        <p:grpSp>
          <p:nvGrpSpPr>
            <p:cNvPr id="6" name="Group 30"/>
            <p:cNvGrpSpPr/>
            <p:nvPr/>
          </p:nvGrpSpPr>
          <p:grpSpPr>
            <a:xfrm>
              <a:off x="4150360" y="890694"/>
              <a:ext cx="1549913" cy="1615421"/>
              <a:chOff x="4150360" y="890694"/>
              <a:chExt cx="1549913" cy="1615421"/>
            </a:xfrm>
          </p:grpSpPr>
          <p:sp>
            <p:nvSpPr>
              <p:cNvPr id="22" name="Freeform 21"/>
              <p:cNvSpPr/>
              <p:nvPr/>
            </p:nvSpPr>
            <p:spPr>
              <a:xfrm>
                <a:off x="4150360" y="1432560"/>
                <a:ext cx="314960" cy="152400"/>
              </a:xfrm>
              <a:custGeom>
                <a:avLst/>
                <a:gdLst>
                  <a:gd name="connsiteX0" fmla="*/ 320040 w 320040"/>
                  <a:gd name="connsiteY0" fmla="*/ 152400 h 172720"/>
                  <a:gd name="connsiteX1" fmla="*/ 152400 w 320040"/>
                  <a:gd name="connsiteY1" fmla="*/ 0 h 172720"/>
                  <a:gd name="connsiteX2" fmla="*/ 0 w 320040"/>
                  <a:gd name="connsiteY2" fmla="*/ 172720 h 172720"/>
                  <a:gd name="connsiteX3" fmla="*/ 0 w 320040"/>
                  <a:gd name="connsiteY3" fmla="*/ 172720 h 172720"/>
                  <a:gd name="connsiteX4" fmla="*/ 0 w 320040"/>
                  <a:gd name="connsiteY4" fmla="*/ 172720 h 172720"/>
                  <a:gd name="connsiteX0" fmla="*/ 325120 w 325120"/>
                  <a:gd name="connsiteY0" fmla="*/ 152400 h 172720"/>
                  <a:gd name="connsiteX1" fmla="*/ 157480 w 325120"/>
                  <a:gd name="connsiteY1" fmla="*/ 0 h 172720"/>
                  <a:gd name="connsiteX2" fmla="*/ 5080 w 325120"/>
                  <a:gd name="connsiteY2" fmla="*/ 172720 h 172720"/>
                  <a:gd name="connsiteX3" fmla="*/ 5080 w 325120"/>
                  <a:gd name="connsiteY3" fmla="*/ 172720 h 172720"/>
                  <a:gd name="connsiteX4" fmla="*/ 0 w 325120"/>
                  <a:gd name="connsiteY4" fmla="*/ 157480 h 172720"/>
                  <a:gd name="connsiteX0" fmla="*/ 436880 w 436880"/>
                  <a:gd name="connsiteY0" fmla="*/ 152400 h 172720"/>
                  <a:gd name="connsiteX1" fmla="*/ 269240 w 436880"/>
                  <a:gd name="connsiteY1" fmla="*/ 0 h 172720"/>
                  <a:gd name="connsiteX2" fmla="*/ 116840 w 436880"/>
                  <a:gd name="connsiteY2" fmla="*/ 172720 h 172720"/>
                  <a:gd name="connsiteX3" fmla="*/ 116840 w 436880"/>
                  <a:gd name="connsiteY3" fmla="*/ 172720 h 172720"/>
                  <a:gd name="connsiteX4" fmla="*/ 0 w 436880"/>
                  <a:gd name="connsiteY4" fmla="*/ 76200 h 172720"/>
                  <a:gd name="connsiteX0" fmla="*/ 436880 w 436880"/>
                  <a:gd name="connsiteY0" fmla="*/ 152400 h 172720"/>
                  <a:gd name="connsiteX1" fmla="*/ 269240 w 436880"/>
                  <a:gd name="connsiteY1" fmla="*/ 0 h 172720"/>
                  <a:gd name="connsiteX2" fmla="*/ 116840 w 436880"/>
                  <a:gd name="connsiteY2" fmla="*/ 172720 h 172720"/>
                  <a:gd name="connsiteX3" fmla="*/ 0 w 436880"/>
                  <a:gd name="connsiteY3" fmla="*/ 76200 h 172720"/>
                  <a:gd name="connsiteX0" fmla="*/ 436880 w 436880"/>
                  <a:gd name="connsiteY0" fmla="*/ 152400 h 152400"/>
                  <a:gd name="connsiteX1" fmla="*/ 269240 w 436880"/>
                  <a:gd name="connsiteY1" fmla="*/ 0 h 152400"/>
                  <a:gd name="connsiteX2" fmla="*/ 0 w 436880"/>
                  <a:gd name="connsiteY2" fmla="*/ 76200 h 152400"/>
                  <a:gd name="connsiteX0" fmla="*/ 314960 w 314960"/>
                  <a:gd name="connsiteY0" fmla="*/ 152400 h 152400"/>
                  <a:gd name="connsiteX1" fmla="*/ 147320 w 314960"/>
                  <a:gd name="connsiteY1" fmla="*/ 0 h 152400"/>
                  <a:gd name="connsiteX2" fmla="*/ 0 w 314960"/>
                  <a:gd name="connsiteY2" fmla="*/ 152400 h 152400"/>
                </a:gdLst>
                <a:ahLst/>
                <a:cxnLst>
                  <a:cxn ang="0">
                    <a:pos x="connsiteX0" y="connsiteY0"/>
                  </a:cxn>
                  <a:cxn ang="0">
                    <a:pos x="connsiteX1" y="connsiteY1"/>
                  </a:cxn>
                  <a:cxn ang="0">
                    <a:pos x="connsiteX2" y="connsiteY2"/>
                  </a:cxn>
                </a:cxnLst>
                <a:rect l="l" t="t" r="r" b="b"/>
                <a:pathLst>
                  <a:path w="314960" h="152400">
                    <a:moveTo>
                      <a:pt x="314960" y="152400"/>
                    </a:moveTo>
                    <a:lnTo>
                      <a:pt x="147320" y="0"/>
                    </a:lnTo>
                    <a:lnTo>
                      <a:pt x="0" y="152400"/>
                    </a:ln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Arrow Connector 24"/>
              <p:cNvCxnSpPr>
                <a:stCxn id="21" idx="0"/>
                <a:endCxn id="21" idx="1"/>
              </p:cNvCxnSpPr>
              <p:nvPr/>
            </p:nvCxnSpPr>
            <p:spPr>
              <a:xfrm>
                <a:off x="4325810" y="1781387"/>
                <a:ext cx="601133" cy="50630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1" idx="0"/>
                <a:endCxn id="21" idx="3"/>
              </p:cNvCxnSpPr>
              <p:nvPr/>
            </p:nvCxnSpPr>
            <p:spPr>
              <a:xfrm flipV="1">
                <a:off x="4325810" y="1271694"/>
                <a:ext cx="506307" cy="50969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785360" y="890694"/>
                <a:ext cx="832278" cy="523221"/>
              </a:xfrm>
              <a:prstGeom prst="rect">
                <a:avLst/>
              </a:prstGeom>
              <a:noFill/>
            </p:spPr>
            <p:txBody>
              <a:bodyPr wrap="none" rtlCol="0">
                <a:spAutoFit/>
              </a:bodyPr>
              <a:lstStyle/>
              <a:p>
                <a:r>
                  <a:rPr lang="en-US" sz="2800" b="1" i="1" dirty="0" smtClean="0">
                    <a:solidFill>
                      <a:srgbClr val="FF0000"/>
                    </a:solidFill>
                  </a:rPr>
                  <a:t>N(</a:t>
                </a:r>
                <a:r>
                  <a:rPr lang="en-US" sz="2800" b="1" i="1" dirty="0" smtClean="0">
                    <a:solidFill>
                      <a:srgbClr val="FF0000"/>
                    </a:solidFill>
                    <a:latin typeface="Symbol" pitchFamily="18" charset="2"/>
                  </a:rPr>
                  <a:t>q</a:t>
                </a:r>
                <a:r>
                  <a:rPr lang="en-US" sz="2800" b="1" i="1" dirty="0" smtClean="0">
                    <a:solidFill>
                      <a:srgbClr val="FF0000"/>
                    </a:solidFill>
                  </a:rPr>
                  <a:t>)</a:t>
                </a:r>
              </a:p>
            </p:txBody>
          </p:sp>
          <p:sp>
            <p:nvSpPr>
              <p:cNvPr id="30" name="TextBox 29"/>
              <p:cNvSpPr txBox="1"/>
              <p:nvPr/>
            </p:nvSpPr>
            <p:spPr>
              <a:xfrm>
                <a:off x="4892039" y="1982894"/>
                <a:ext cx="808234" cy="523221"/>
              </a:xfrm>
              <a:prstGeom prst="rect">
                <a:avLst/>
              </a:prstGeom>
              <a:noFill/>
            </p:spPr>
            <p:txBody>
              <a:bodyPr wrap="none" rtlCol="0">
                <a:spAutoFit/>
              </a:bodyPr>
              <a:lstStyle/>
              <a:p>
                <a:r>
                  <a:rPr lang="en-US" sz="2800" b="1" i="1" dirty="0" smtClean="0">
                    <a:solidFill>
                      <a:srgbClr val="FF0000"/>
                    </a:solidFill>
                  </a:rPr>
                  <a:t>V(</a:t>
                </a:r>
                <a:r>
                  <a:rPr lang="en-US" sz="2800" b="1" i="1" dirty="0" smtClean="0">
                    <a:solidFill>
                      <a:srgbClr val="FF0000"/>
                    </a:solidFill>
                    <a:latin typeface="Symbol" pitchFamily="18" charset="2"/>
                  </a:rPr>
                  <a:t>q</a:t>
                </a:r>
                <a:r>
                  <a:rPr lang="en-US" sz="2800" b="1" i="1" dirty="0" smtClean="0">
                    <a:solidFill>
                      <a:srgbClr val="FF0000"/>
                    </a:solidFill>
                  </a:rPr>
                  <a:t>)</a:t>
                </a:r>
              </a:p>
            </p:txBody>
          </p:sp>
        </p:grpSp>
        <p:sp>
          <p:nvSpPr>
            <p:cNvPr id="21" name="Freeform 20"/>
            <p:cNvSpPr/>
            <p:nvPr/>
          </p:nvSpPr>
          <p:spPr>
            <a:xfrm>
              <a:off x="4325810" y="1271694"/>
              <a:ext cx="1100667" cy="1016000"/>
            </a:xfrm>
            <a:custGeom>
              <a:avLst/>
              <a:gdLst>
                <a:gd name="connsiteX0" fmla="*/ 0 w 1100667"/>
                <a:gd name="connsiteY0" fmla="*/ 575733 h 1066800"/>
                <a:gd name="connsiteX1" fmla="*/ 524933 w 1100667"/>
                <a:gd name="connsiteY1" fmla="*/ 1066800 h 1066800"/>
                <a:gd name="connsiteX2" fmla="*/ 1100667 w 1100667"/>
                <a:gd name="connsiteY2" fmla="*/ 575733 h 1066800"/>
                <a:gd name="connsiteX3" fmla="*/ 541867 w 1100667"/>
                <a:gd name="connsiteY3" fmla="*/ 0 h 1066800"/>
                <a:gd name="connsiteX4" fmla="*/ 0 w 1100667"/>
                <a:gd name="connsiteY4" fmla="*/ 575733 h 1066800"/>
                <a:gd name="connsiteX0" fmla="*/ 0 w 1100667"/>
                <a:gd name="connsiteY0" fmla="*/ 494453 h 985520"/>
                <a:gd name="connsiteX1" fmla="*/ 524933 w 1100667"/>
                <a:gd name="connsiteY1" fmla="*/ 985520 h 985520"/>
                <a:gd name="connsiteX2" fmla="*/ 1100667 w 1100667"/>
                <a:gd name="connsiteY2" fmla="*/ 494453 h 985520"/>
                <a:gd name="connsiteX3" fmla="*/ 623147 w 1100667"/>
                <a:gd name="connsiteY3" fmla="*/ 0 h 985520"/>
                <a:gd name="connsiteX4" fmla="*/ 0 w 1100667"/>
                <a:gd name="connsiteY4" fmla="*/ 494453 h 985520"/>
                <a:gd name="connsiteX0" fmla="*/ 0 w 1100667"/>
                <a:gd name="connsiteY0" fmla="*/ 494453 h 904240"/>
                <a:gd name="connsiteX1" fmla="*/ 428413 w 1100667"/>
                <a:gd name="connsiteY1" fmla="*/ 904240 h 904240"/>
                <a:gd name="connsiteX2" fmla="*/ 1100667 w 1100667"/>
                <a:gd name="connsiteY2" fmla="*/ 494453 h 904240"/>
                <a:gd name="connsiteX3" fmla="*/ 623147 w 1100667"/>
                <a:gd name="connsiteY3" fmla="*/ 0 h 904240"/>
                <a:gd name="connsiteX4" fmla="*/ 0 w 1100667"/>
                <a:gd name="connsiteY4" fmla="*/ 494453 h 904240"/>
                <a:gd name="connsiteX0" fmla="*/ 0 w 1100667"/>
                <a:gd name="connsiteY0" fmla="*/ 494453 h 944880"/>
                <a:gd name="connsiteX1" fmla="*/ 519853 w 1100667"/>
                <a:gd name="connsiteY1" fmla="*/ 944880 h 944880"/>
                <a:gd name="connsiteX2" fmla="*/ 1100667 w 1100667"/>
                <a:gd name="connsiteY2" fmla="*/ 494453 h 944880"/>
                <a:gd name="connsiteX3" fmla="*/ 623147 w 1100667"/>
                <a:gd name="connsiteY3" fmla="*/ 0 h 944880"/>
                <a:gd name="connsiteX4" fmla="*/ 0 w 1100667"/>
                <a:gd name="connsiteY4" fmla="*/ 494453 h 944880"/>
                <a:gd name="connsiteX0" fmla="*/ 0 w 1100667"/>
                <a:gd name="connsiteY0" fmla="*/ 479213 h 929640"/>
                <a:gd name="connsiteX1" fmla="*/ 519853 w 1100667"/>
                <a:gd name="connsiteY1" fmla="*/ 929640 h 929640"/>
                <a:gd name="connsiteX2" fmla="*/ 1100667 w 1100667"/>
                <a:gd name="connsiteY2" fmla="*/ 479213 h 929640"/>
                <a:gd name="connsiteX3" fmla="*/ 531707 w 1100667"/>
                <a:gd name="connsiteY3" fmla="*/ 0 h 929640"/>
                <a:gd name="connsiteX4" fmla="*/ 0 w 1100667"/>
                <a:gd name="connsiteY4" fmla="*/ 479213 h 929640"/>
                <a:gd name="connsiteX0" fmla="*/ 0 w 1100667"/>
                <a:gd name="connsiteY0" fmla="*/ 494453 h 944880"/>
                <a:gd name="connsiteX1" fmla="*/ 519853 w 1100667"/>
                <a:gd name="connsiteY1" fmla="*/ 944880 h 944880"/>
                <a:gd name="connsiteX2" fmla="*/ 1100667 w 1100667"/>
                <a:gd name="connsiteY2" fmla="*/ 494453 h 944880"/>
                <a:gd name="connsiteX3" fmla="*/ 491067 w 1100667"/>
                <a:gd name="connsiteY3" fmla="*/ 0 h 944880"/>
                <a:gd name="connsiteX4" fmla="*/ 0 w 1100667"/>
                <a:gd name="connsiteY4" fmla="*/ 494453 h 944880"/>
                <a:gd name="connsiteX0" fmla="*/ 0 w 1100667"/>
                <a:gd name="connsiteY0" fmla="*/ 494453 h 1000760"/>
                <a:gd name="connsiteX1" fmla="*/ 601133 w 1100667"/>
                <a:gd name="connsiteY1" fmla="*/ 1000760 h 1000760"/>
                <a:gd name="connsiteX2" fmla="*/ 1100667 w 1100667"/>
                <a:gd name="connsiteY2" fmla="*/ 494453 h 1000760"/>
                <a:gd name="connsiteX3" fmla="*/ 491067 w 1100667"/>
                <a:gd name="connsiteY3" fmla="*/ 0 h 1000760"/>
                <a:gd name="connsiteX4" fmla="*/ 0 w 1100667"/>
                <a:gd name="connsiteY4" fmla="*/ 494453 h 1000760"/>
                <a:gd name="connsiteX0" fmla="*/ 0 w 1100667"/>
                <a:gd name="connsiteY0" fmla="*/ 509693 h 1016000"/>
                <a:gd name="connsiteX1" fmla="*/ 601133 w 1100667"/>
                <a:gd name="connsiteY1" fmla="*/ 1016000 h 1016000"/>
                <a:gd name="connsiteX2" fmla="*/ 1100667 w 1100667"/>
                <a:gd name="connsiteY2" fmla="*/ 509693 h 1016000"/>
                <a:gd name="connsiteX3" fmla="*/ 506307 w 1100667"/>
                <a:gd name="connsiteY3" fmla="*/ 0 h 1016000"/>
                <a:gd name="connsiteX4" fmla="*/ 0 w 1100667"/>
                <a:gd name="connsiteY4" fmla="*/ 509693 h 10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667" h="1016000">
                  <a:moveTo>
                    <a:pt x="0" y="509693"/>
                  </a:moveTo>
                  <a:lnTo>
                    <a:pt x="601133" y="1016000"/>
                  </a:lnTo>
                  <a:lnTo>
                    <a:pt x="1100667" y="509693"/>
                  </a:lnTo>
                  <a:lnTo>
                    <a:pt x="506307" y="0"/>
                  </a:lnTo>
                  <a:lnTo>
                    <a:pt x="0" y="509693"/>
                  </a:lnTo>
                  <a:close/>
                </a:path>
              </a:pathLst>
            </a:custGeom>
            <a:solidFill>
              <a:schemeClr val="accent6">
                <a:lumMod val="75000"/>
                <a:alpha val="51000"/>
              </a:schemeClr>
            </a:soli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3" name="TextBox 32"/>
          <p:cNvSpPr txBox="1"/>
          <p:nvPr/>
        </p:nvSpPr>
        <p:spPr>
          <a:xfrm>
            <a:off x="0" y="2876551"/>
            <a:ext cx="9144000" cy="2308306"/>
          </a:xfrm>
          <a:prstGeom prst="rect">
            <a:avLst/>
          </a:prstGeom>
          <a:noFill/>
        </p:spPr>
        <p:txBody>
          <a:bodyPr wrap="square" lIns="91420" tIns="45711" rIns="91420" bIns="45711" rtlCol="0">
            <a:spAutoFit/>
          </a:bodyPr>
          <a:lstStyle/>
          <a:p>
            <a:r>
              <a:rPr lang="en-US" sz="2400" u="sng" dirty="0" smtClean="0"/>
              <a:t>Symbol definitions: </a:t>
            </a:r>
          </a:p>
          <a:p>
            <a:r>
              <a:rPr lang="en-US" sz="2400" dirty="0" err="1" smtClean="0"/>
              <a:t>A</a:t>
            </a:r>
            <a:r>
              <a:rPr lang="en-US" sz="2400" baseline="-25000" dirty="0" err="1" smtClean="0"/>
              <a:t>bar</a:t>
            </a:r>
            <a:r>
              <a:rPr lang="en-US" sz="2400" dirty="0" smtClean="0"/>
              <a:t>=cross-sectional area of the bar</a:t>
            </a:r>
          </a:p>
          <a:p>
            <a:r>
              <a:rPr lang="en-US" sz="2400" i="1" dirty="0" err="1" smtClean="0"/>
              <a:t>A</a:t>
            </a:r>
            <a:r>
              <a:rPr lang="en-US" sz="2400" baseline="-25000" dirty="0" err="1" smtClean="0"/>
              <a:t>cut</a:t>
            </a:r>
            <a:r>
              <a:rPr lang="en-US" sz="2400" dirty="0" smtClean="0"/>
              <a:t>(</a:t>
            </a:r>
            <a:r>
              <a:rPr lang="en-US" sz="2400" dirty="0" smtClean="0">
                <a:latin typeface="Symbol" pitchFamily="18" charset="2"/>
              </a:rPr>
              <a:t>q</a:t>
            </a:r>
            <a:r>
              <a:rPr lang="en-US" sz="2400" dirty="0" smtClean="0"/>
              <a:t>)= area of the cut</a:t>
            </a:r>
          </a:p>
          <a:p>
            <a:pPr>
              <a:tabLst>
                <a:tab pos="4740880" algn="l"/>
              </a:tabLst>
            </a:pPr>
            <a:r>
              <a:rPr lang="en-US" sz="2400" i="1" dirty="0" smtClean="0"/>
              <a:t>P</a:t>
            </a:r>
            <a:r>
              <a:rPr lang="en-US" sz="2400" dirty="0" smtClean="0"/>
              <a:t> = force on the ends of the bar	</a:t>
            </a:r>
            <a:r>
              <a:rPr lang="en-US" sz="2400" i="1" dirty="0" smtClean="0"/>
              <a:t>F</a:t>
            </a:r>
            <a:r>
              <a:rPr lang="en-US" sz="2400" dirty="0" smtClean="0"/>
              <a:t>(</a:t>
            </a:r>
            <a:r>
              <a:rPr lang="en-US" sz="2400" dirty="0" smtClean="0">
                <a:latin typeface="Symbol" pitchFamily="18" charset="2"/>
              </a:rPr>
              <a:t>q</a:t>
            </a:r>
            <a:r>
              <a:rPr lang="en-US" sz="2400" dirty="0" smtClean="0"/>
              <a:t>)=force on the cut</a:t>
            </a:r>
          </a:p>
          <a:p>
            <a:pPr>
              <a:tabLst>
                <a:tab pos="4229810" algn="l"/>
              </a:tabLst>
            </a:pPr>
            <a:r>
              <a:rPr lang="en-US" sz="2400" i="1" dirty="0" smtClean="0"/>
              <a:t>N</a:t>
            </a:r>
            <a:r>
              <a:rPr lang="en-US" sz="2400" dirty="0" smtClean="0"/>
              <a:t>(</a:t>
            </a:r>
            <a:r>
              <a:rPr lang="en-US" sz="2400" dirty="0" smtClean="0">
                <a:latin typeface="Symbol" pitchFamily="18" charset="2"/>
              </a:rPr>
              <a:t>q</a:t>
            </a:r>
            <a:r>
              <a:rPr lang="en-US" sz="2400" dirty="0" smtClean="0"/>
              <a:t>)=normal force on the cut,	</a:t>
            </a:r>
            <a:r>
              <a:rPr lang="en-US" sz="2400" dirty="0" smtClean="0">
                <a:latin typeface="Symbol" pitchFamily="18" charset="2"/>
              </a:rPr>
              <a:t>s</a:t>
            </a:r>
            <a:r>
              <a:rPr lang="en-US" sz="2400" dirty="0" smtClean="0"/>
              <a:t>(</a:t>
            </a:r>
            <a:r>
              <a:rPr lang="en-US" sz="2400" dirty="0" smtClean="0">
                <a:latin typeface="Symbol" pitchFamily="18" charset="2"/>
              </a:rPr>
              <a:t>q</a:t>
            </a:r>
            <a:r>
              <a:rPr lang="en-US" sz="2400" dirty="0" smtClean="0"/>
              <a:t>)=normal stress on cut = </a:t>
            </a:r>
            <a:r>
              <a:rPr lang="en-US" sz="2400" i="1" dirty="0" smtClean="0"/>
              <a:t>N</a:t>
            </a:r>
            <a:r>
              <a:rPr lang="en-US" sz="2400" dirty="0" smtClean="0"/>
              <a:t>(</a:t>
            </a:r>
            <a:r>
              <a:rPr lang="en-US" sz="2400" dirty="0" smtClean="0">
                <a:latin typeface="Symbol" pitchFamily="18" charset="2"/>
              </a:rPr>
              <a:t>q</a:t>
            </a:r>
            <a:r>
              <a:rPr lang="en-US" sz="2400" dirty="0" smtClean="0"/>
              <a:t>)/</a:t>
            </a:r>
            <a:r>
              <a:rPr lang="en-US" sz="2400" i="1" dirty="0" smtClean="0"/>
              <a:t> A</a:t>
            </a:r>
            <a:r>
              <a:rPr lang="en-US" sz="2400" dirty="0" smtClean="0"/>
              <a:t>(</a:t>
            </a:r>
            <a:r>
              <a:rPr lang="en-US" sz="2400" dirty="0" smtClean="0">
                <a:latin typeface="Symbol" pitchFamily="18" charset="2"/>
              </a:rPr>
              <a:t>q</a:t>
            </a:r>
            <a:r>
              <a:rPr lang="en-US" sz="2400" dirty="0" smtClean="0"/>
              <a:t>)</a:t>
            </a:r>
          </a:p>
          <a:p>
            <a:pPr>
              <a:tabLst>
                <a:tab pos="4229810" algn="l"/>
              </a:tabLst>
            </a:pPr>
            <a:r>
              <a:rPr lang="en-US" sz="2400" i="1" dirty="0" smtClean="0"/>
              <a:t>V</a:t>
            </a:r>
            <a:r>
              <a:rPr lang="en-US" sz="2400" dirty="0" smtClean="0"/>
              <a:t>(</a:t>
            </a:r>
            <a:r>
              <a:rPr lang="en-US" sz="2400" dirty="0" smtClean="0">
                <a:latin typeface="Symbol" pitchFamily="18" charset="2"/>
              </a:rPr>
              <a:t>q</a:t>
            </a:r>
            <a:r>
              <a:rPr lang="en-US" sz="2400" dirty="0" smtClean="0"/>
              <a:t>)=shear force on the cut,	</a:t>
            </a:r>
            <a:r>
              <a:rPr lang="en-US" sz="2400" dirty="0" smtClean="0">
                <a:latin typeface="Symbol" pitchFamily="18" charset="2"/>
              </a:rPr>
              <a:t>t</a:t>
            </a:r>
            <a:r>
              <a:rPr lang="en-US" sz="2400" dirty="0" smtClean="0"/>
              <a:t>(</a:t>
            </a:r>
            <a:r>
              <a:rPr lang="en-US" sz="2400" dirty="0" smtClean="0">
                <a:latin typeface="Symbol" pitchFamily="18" charset="2"/>
              </a:rPr>
              <a:t>q</a:t>
            </a:r>
            <a:r>
              <a:rPr lang="en-US" sz="2400" dirty="0" smtClean="0"/>
              <a:t>)=shear stress on cut = </a:t>
            </a:r>
            <a:r>
              <a:rPr lang="en-US" sz="2400" i="1" dirty="0" smtClean="0"/>
              <a:t>V</a:t>
            </a:r>
            <a:r>
              <a:rPr lang="en-US" sz="2400" dirty="0" smtClean="0"/>
              <a:t>(</a:t>
            </a:r>
            <a:r>
              <a:rPr lang="en-US" sz="2400" dirty="0" smtClean="0">
                <a:latin typeface="Symbol" pitchFamily="18" charset="2"/>
              </a:rPr>
              <a:t>q</a:t>
            </a:r>
            <a:r>
              <a:rPr lang="en-US" sz="2400" dirty="0" smtClean="0"/>
              <a:t>)/</a:t>
            </a:r>
            <a:r>
              <a:rPr lang="en-US" sz="2400" i="1" dirty="0" smtClean="0"/>
              <a:t> A</a:t>
            </a:r>
            <a:r>
              <a:rPr lang="en-US" sz="2400" dirty="0" smtClean="0"/>
              <a:t>(</a:t>
            </a:r>
            <a:r>
              <a:rPr lang="en-US" sz="2400" dirty="0" smtClean="0">
                <a:latin typeface="Symbol" pitchFamily="18" charset="2"/>
              </a:rPr>
              <a:t>q</a:t>
            </a:r>
            <a:r>
              <a:rPr lang="en-US" sz="2400" dirty="0" smtClean="0"/>
              <a:t>)</a:t>
            </a:r>
          </a:p>
        </p:txBody>
      </p:sp>
      <p:sp>
        <p:nvSpPr>
          <p:cNvPr id="23" name="TextBox 22"/>
          <p:cNvSpPr txBox="1"/>
          <p:nvPr/>
        </p:nvSpPr>
        <p:spPr>
          <a:xfrm>
            <a:off x="0" y="5562601"/>
            <a:ext cx="9144000" cy="1107977"/>
          </a:xfrm>
          <a:prstGeom prst="rect">
            <a:avLst/>
          </a:prstGeom>
          <a:noFill/>
        </p:spPr>
        <p:txBody>
          <a:bodyPr wrap="square" lIns="91420" tIns="45711" rIns="91420" bIns="45711" rtlCol="0">
            <a:spAutoFit/>
          </a:bodyPr>
          <a:lstStyle/>
          <a:p>
            <a:pPr marL="169827" indent="-169827"/>
            <a:r>
              <a:rPr lang="en-US" sz="1600" u="sng" dirty="0" smtClean="0"/>
              <a:t>Upcoming slides show that:</a:t>
            </a:r>
          </a:p>
          <a:p>
            <a:pPr marL="169827" indent="-169827">
              <a:buFont typeface="Arial" pitchFamily="34" charset="0"/>
              <a:buChar char="•"/>
            </a:pPr>
            <a:r>
              <a:rPr lang="en-US" sz="1600" dirty="0" smtClean="0"/>
              <a:t>Formulas for </a:t>
            </a:r>
            <a:r>
              <a:rPr lang="en-US" sz="1600" i="1" dirty="0" smtClean="0"/>
              <a:t>A</a:t>
            </a:r>
            <a:r>
              <a:rPr lang="en-US" sz="1600" dirty="0" smtClean="0"/>
              <a:t>(</a:t>
            </a:r>
            <a:r>
              <a:rPr lang="en-US" sz="1600" dirty="0" smtClean="0">
                <a:latin typeface="Symbol" pitchFamily="18" charset="2"/>
              </a:rPr>
              <a:t>q</a:t>
            </a:r>
            <a:r>
              <a:rPr lang="en-US" sz="1600" dirty="0" smtClean="0"/>
              <a:t>), </a:t>
            </a:r>
            <a:r>
              <a:rPr lang="en-US" sz="1600" i="1" dirty="0"/>
              <a:t>F</a:t>
            </a:r>
            <a:r>
              <a:rPr lang="en-US" sz="1600" dirty="0" smtClean="0"/>
              <a:t>(</a:t>
            </a:r>
            <a:r>
              <a:rPr lang="en-US" sz="1600" dirty="0" smtClean="0">
                <a:latin typeface="Symbol" pitchFamily="18" charset="2"/>
              </a:rPr>
              <a:t>q</a:t>
            </a:r>
            <a:r>
              <a:rPr lang="en-US" sz="1600" dirty="0" smtClean="0"/>
              <a:t>), </a:t>
            </a:r>
            <a:r>
              <a:rPr lang="en-US" sz="1600" i="1" dirty="0" smtClean="0"/>
              <a:t>N</a:t>
            </a:r>
            <a:r>
              <a:rPr lang="en-US" sz="1600" dirty="0" smtClean="0"/>
              <a:t>(</a:t>
            </a:r>
            <a:r>
              <a:rPr lang="en-US" sz="1600" dirty="0" smtClean="0">
                <a:latin typeface="Symbol" pitchFamily="18" charset="2"/>
              </a:rPr>
              <a:t>q</a:t>
            </a:r>
            <a:r>
              <a:rPr lang="en-US" sz="1600" dirty="0" smtClean="0"/>
              <a:t>), and </a:t>
            </a:r>
            <a:r>
              <a:rPr lang="en-US" sz="1600" i="1" dirty="0" smtClean="0"/>
              <a:t>V</a:t>
            </a:r>
            <a:r>
              <a:rPr lang="en-US" sz="1600" dirty="0" smtClean="0"/>
              <a:t>(</a:t>
            </a:r>
            <a:r>
              <a:rPr lang="en-US" sz="1600" dirty="0" smtClean="0">
                <a:latin typeface="Symbol" pitchFamily="18" charset="2"/>
              </a:rPr>
              <a:t>q</a:t>
            </a:r>
            <a:r>
              <a:rPr lang="en-US" sz="1600" dirty="0" smtClean="0"/>
              <a:t>) depend on whether the cutting plane is steep (slicing through the top and bottom of the bar) or shallow (slicing through the left and right ends of the bar).</a:t>
            </a:r>
          </a:p>
          <a:p>
            <a:pPr marL="169827" indent="-169827">
              <a:buFont typeface="Arial" pitchFamily="34" charset="0"/>
              <a:buChar char="•"/>
            </a:pPr>
            <a:r>
              <a:rPr lang="en-US" sz="1600" dirty="0" smtClean="0"/>
              <a:t>Formulas for </a:t>
            </a:r>
            <a:r>
              <a:rPr lang="en-US" sz="1600" dirty="0" smtClean="0">
                <a:latin typeface="Symbol" pitchFamily="18" charset="2"/>
              </a:rPr>
              <a:t>s</a:t>
            </a:r>
            <a:r>
              <a:rPr lang="en-US" sz="1600" dirty="0" smtClean="0"/>
              <a:t>(</a:t>
            </a:r>
            <a:r>
              <a:rPr lang="en-US" sz="1600" dirty="0" smtClean="0">
                <a:latin typeface="Symbol" pitchFamily="18" charset="2"/>
              </a:rPr>
              <a:t>q</a:t>
            </a:r>
            <a:r>
              <a:rPr lang="en-US" sz="1600" dirty="0" smtClean="0"/>
              <a:t>) and </a:t>
            </a:r>
            <a:r>
              <a:rPr lang="en-US" sz="1600" dirty="0" smtClean="0">
                <a:latin typeface="Symbol" pitchFamily="18" charset="2"/>
              </a:rPr>
              <a:t>t</a:t>
            </a:r>
            <a:r>
              <a:rPr lang="en-US" sz="1600" dirty="0" smtClean="0"/>
              <a:t>(</a:t>
            </a:r>
            <a:r>
              <a:rPr lang="en-US" sz="1600" dirty="0" smtClean="0">
                <a:latin typeface="Symbol" pitchFamily="18" charset="2"/>
              </a:rPr>
              <a:t>q</a:t>
            </a:r>
            <a:r>
              <a:rPr lang="en-US" sz="1600" dirty="0" smtClean="0"/>
              <a:t>) have no similar dependencies.  SEE NEXT SLIDE!</a:t>
            </a:r>
          </a:p>
        </p:txBody>
      </p:sp>
      <p:pic>
        <p:nvPicPr>
          <p:cNvPr id="1026" name="Picture 2"/>
          <p:cNvPicPr>
            <a:picLocks noChangeAspect="1" noChangeArrowheads="1"/>
          </p:cNvPicPr>
          <p:nvPr/>
        </p:nvPicPr>
        <p:blipFill>
          <a:blip r:embed="rId3" cstate="print"/>
          <a:srcRect/>
          <a:stretch>
            <a:fillRect/>
          </a:stretch>
        </p:blipFill>
        <p:spPr bwMode="auto">
          <a:xfrm>
            <a:off x="2" y="762002"/>
            <a:ext cx="5400675" cy="1952625"/>
          </a:xfrm>
          <a:prstGeom prst="rect">
            <a:avLst/>
          </a:prstGeom>
          <a:noFill/>
          <a:ln w="9525">
            <a:noFill/>
            <a:miter lim="800000"/>
            <a:headEnd/>
            <a:tailEnd/>
          </a:ln>
          <a:effectLst/>
        </p:spPr>
      </p:pic>
      <p:pic>
        <p:nvPicPr>
          <p:cNvPr id="34" name="Picture 33" descr="CutplaneGeometryLabels.png"/>
          <p:cNvPicPr>
            <a:picLocks noChangeAspect="1"/>
          </p:cNvPicPr>
          <p:nvPr/>
        </p:nvPicPr>
        <p:blipFill>
          <a:blip r:embed="rId4" cstate="print"/>
          <a:stretch>
            <a:fillRect/>
          </a:stretch>
        </p:blipFill>
        <p:spPr>
          <a:xfrm>
            <a:off x="5638800" y="2514602"/>
            <a:ext cx="3202152" cy="10653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1026"/>
                                        </p:tgtEl>
                                      </p:cBhvr>
                                    </p:animEffect>
                                    <p:set>
                                      <p:cBhvr>
                                        <p:cTn id="12" dur="1" fill="hold">
                                          <p:stCondLst>
                                            <p:cond delay="1999"/>
                                          </p:stCondLst>
                                        </p:cTn>
                                        <p:tgtEl>
                                          <p:spTgt spid="1026"/>
                                        </p:tgtEl>
                                        <p:attrNameLst>
                                          <p:attrName>style.visibility</p:attrName>
                                        </p:attrNameLst>
                                      </p:cBhvr>
                                      <p:to>
                                        <p:strVal val="hidden"/>
                                      </p:to>
                                    </p:set>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33">
                                            <p:txEl>
                                              <p:pRg st="0" end="0"/>
                                            </p:txEl>
                                          </p:spTgt>
                                        </p:tgtEl>
                                        <p:attrNameLst>
                                          <p:attrName>style.visibility</p:attrName>
                                        </p:attrNameLst>
                                      </p:cBhvr>
                                      <p:to>
                                        <p:strVal val="visible"/>
                                      </p:to>
                                    </p:set>
                                    <p:animEffect transition="in" filter="wipe(up)">
                                      <p:cBhvr>
                                        <p:cTn id="16" dur="500"/>
                                        <p:tgtEl>
                                          <p:spTgt spid="33">
                                            <p:txEl>
                                              <p:pRg st="0" end="0"/>
                                            </p:txEl>
                                          </p:spTgt>
                                        </p:tgtEl>
                                      </p:cBhvr>
                                    </p:animEffect>
                                  </p:childTnLst>
                                </p:cTn>
                              </p:par>
                            </p:childTnLst>
                          </p:cTn>
                        </p:par>
                        <p:par>
                          <p:cTn id="17" fill="hold">
                            <p:stCondLst>
                              <p:cond delay="2500"/>
                            </p:stCondLst>
                            <p:childTnLst>
                              <p:par>
                                <p:cTn id="18" presetID="22" presetClass="entr" presetSubtype="1" fill="hold" grpId="0" nodeType="afterEffect">
                                  <p:stCondLst>
                                    <p:cond delay="0"/>
                                  </p:stCondLst>
                                  <p:childTnLst>
                                    <p:set>
                                      <p:cBhvr>
                                        <p:cTn id="19" dur="1" fill="hold">
                                          <p:stCondLst>
                                            <p:cond delay="0"/>
                                          </p:stCondLst>
                                        </p:cTn>
                                        <p:tgtEl>
                                          <p:spTgt spid="33">
                                            <p:txEl>
                                              <p:pRg st="1" end="1"/>
                                            </p:txEl>
                                          </p:spTgt>
                                        </p:tgtEl>
                                        <p:attrNameLst>
                                          <p:attrName>style.visibility</p:attrName>
                                        </p:attrNameLst>
                                      </p:cBhvr>
                                      <p:to>
                                        <p:strVal val="visible"/>
                                      </p:to>
                                    </p:set>
                                    <p:animEffect transition="in" filter="wipe(up)">
                                      <p:cBhvr>
                                        <p:cTn id="20" dur="500"/>
                                        <p:tgtEl>
                                          <p:spTgt spid="33">
                                            <p:txEl>
                                              <p:pRg st="1" end="1"/>
                                            </p:txEl>
                                          </p:spTgt>
                                        </p:tgtEl>
                                      </p:cBhvr>
                                    </p:animEffect>
                                  </p:childTnLst>
                                </p:cTn>
                              </p:par>
                            </p:childTnLst>
                          </p:cTn>
                        </p:par>
                        <p:par>
                          <p:cTn id="21" fill="hold">
                            <p:stCondLst>
                              <p:cond delay="3000"/>
                            </p:stCondLst>
                            <p:childTnLst>
                              <p:par>
                                <p:cTn id="22" presetID="22" presetClass="entr" presetSubtype="1" fill="hold" grpId="0" nodeType="afterEffect">
                                  <p:stCondLst>
                                    <p:cond delay="0"/>
                                  </p:stCondLst>
                                  <p:childTnLst>
                                    <p:set>
                                      <p:cBhvr>
                                        <p:cTn id="23" dur="1" fill="hold">
                                          <p:stCondLst>
                                            <p:cond delay="0"/>
                                          </p:stCondLst>
                                        </p:cTn>
                                        <p:tgtEl>
                                          <p:spTgt spid="33">
                                            <p:txEl>
                                              <p:pRg st="2" end="2"/>
                                            </p:txEl>
                                          </p:spTgt>
                                        </p:tgtEl>
                                        <p:attrNameLst>
                                          <p:attrName>style.visibility</p:attrName>
                                        </p:attrNameLst>
                                      </p:cBhvr>
                                      <p:to>
                                        <p:strVal val="visible"/>
                                      </p:to>
                                    </p:set>
                                    <p:animEffect transition="in" filter="wipe(up)">
                                      <p:cBhvr>
                                        <p:cTn id="24" dur="500"/>
                                        <p:tgtEl>
                                          <p:spTgt spid="33">
                                            <p:txEl>
                                              <p:pRg st="2" end="2"/>
                                            </p:txEl>
                                          </p:spTgt>
                                        </p:tgtEl>
                                      </p:cBhvr>
                                    </p:animEffect>
                                  </p:childTnLst>
                                </p:cTn>
                              </p:par>
                            </p:childTnLst>
                          </p:cTn>
                        </p:par>
                        <p:par>
                          <p:cTn id="25" fill="hold">
                            <p:stCondLst>
                              <p:cond delay="3500"/>
                            </p:stCondLst>
                            <p:childTnLst>
                              <p:par>
                                <p:cTn id="26" presetID="22" presetClass="entr" presetSubtype="1" fill="hold" grpId="0" nodeType="afterEffect">
                                  <p:stCondLst>
                                    <p:cond delay="0"/>
                                  </p:stCondLst>
                                  <p:childTnLst>
                                    <p:set>
                                      <p:cBhvr>
                                        <p:cTn id="27" dur="1" fill="hold">
                                          <p:stCondLst>
                                            <p:cond delay="0"/>
                                          </p:stCondLst>
                                        </p:cTn>
                                        <p:tgtEl>
                                          <p:spTgt spid="33">
                                            <p:txEl>
                                              <p:pRg st="3" end="3"/>
                                            </p:txEl>
                                          </p:spTgt>
                                        </p:tgtEl>
                                        <p:attrNameLst>
                                          <p:attrName>style.visibility</p:attrName>
                                        </p:attrNameLst>
                                      </p:cBhvr>
                                      <p:to>
                                        <p:strVal val="visible"/>
                                      </p:to>
                                    </p:set>
                                    <p:animEffect transition="in" filter="wipe(up)">
                                      <p:cBhvr>
                                        <p:cTn id="28" dur="500"/>
                                        <p:tgtEl>
                                          <p:spTgt spid="33">
                                            <p:txEl>
                                              <p:pRg st="3" end="3"/>
                                            </p:txEl>
                                          </p:spTgt>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3">
                                            <p:txEl>
                                              <p:pRg st="4" end="4"/>
                                            </p:txEl>
                                          </p:spTgt>
                                        </p:tgtEl>
                                        <p:attrNameLst>
                                          <p:attrName>style.visibility</p:attrName>
                                        </p:attrNameLst>
                                      </p:cBhvr>
                                      <p:to>
                                        <p:strVal val="visible"/>
                                      </p:to>
                                    </p:set>
                                    <p:animEffect transition="in" filter="wipe(up)">
                                      <p:cBhvr>
                                        <p:cTn id="41" dur="500"/>
                                        <p:tgtEl>
                                          <p:spTgt spid="3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33">
                                            <p:txEl>
                                              <p:pRg st="5" end="5"/>
                                            </p:txEl>
                                          </p:spTgt>
                                        </p:tgtEl>
                                        <p:attrNameLst>
                                          <p:attrName>style.visibility</p:attrName>
                                        </p:attrNameLst>
                                      </p:cBhvr>
                                      <p:to>
                                        <p:strVal val="visible"/>
                                      </p:to>
                                    </p:set>
                                    <p:animEffect transition="in" filter="wipe(up)">
                                      <p:cBhvr>
                                        <p:cTn id="46" dur="500"/>
                                        <p:tgtEl>
                                          <p:spTgt spid="33">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up)">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2162"/>
          </a:xfrm>
        </p:spPr>
        <p:txBody>
          <a:bodyPr>
            <a:noAutofit/>
          </a:bodyPr>
          <a:lstStyle/>
          <a:p>
            <a:r>
              <a:rPr lang="en-US" sz="3600" dirty="0" smtClean="0"/>
              <a:t>How do force and stress change with changes in cut plane orientation? </a:t>
            </a:r>
            <a:endParaRPr lang="en-US" sz="3600" dirty="0"/>
          </a:p>
        </p:txBody>
      </p:sp>
      <p:pic>
        <p:nvPicPr>
          <p:cNvPr id="5" name="Picture 4" descr="forcesOnPlane.gif"/>
          <p:cNvPicPr>
            <a:picLocks noChangeAspect="1"/>
          </p:cNvPicPr>
          <p:nvPr/>
        </p:nvPicPr>
        <p:blipFill>
          <a:blip r:embed="rId2" cstate="print"/>
          <a:stretch>
            <a:fillRect/>
          </a:stretch>
        </p:blipFill>
        <p:spPr>
          <a:xfrm>
            <a:off x="2" y="1276350"/>
            <a:ext cx="9143999" cy="523838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495427" y="2505077"/>
            <a:ext cx="1476375" cy="1476375"/>
          </a:xfrm>
          <a:prstGeom prst="rect">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sp>
        <p:nvSpPr>
          <p:cNvPr id="69" name="Freeform 68"/>
          <p:cNvSpPr/>
          <p:nvPr/>
        </p:nvSpPr>
        <p:spPr>
          <a:xfrm>
            <a:off x="2085977" y="2371728"/>
            <a:ext cx="1190625" cy="914400"/>
          </a:xfrm>
          <a:custGeom>
            <a:avLst/>
            <a:gdLst>
              <a:gd name="connsiteX0" fmla="*/ 0 w 819150"/>
              <a:gd name="connsiteY0" fmla="*/ 0 h 838200"/>
              <a:gd name="connsiteX1" fmla="*/ 809625 w 819150"/>
              <a:gd name="connsiteY1" fmla="*/ 0 h 838200"/>
              <a:gd name="connsiteX2" fmla="*/ 819150 w 819150"/>
              <a:gd name="connsiteY2" fmla="*/ 838200 h 838200"/>
              <a:gd name="connsiteX3" fmla="*/ 0 w 819150"/>
              <a:gd name="connsiteY3" fmla="*/ 0 h 838200"/>
              <a:gd name="connsiteX0" fmla="*/ 0 w 845861"/>
              <a:gd name="connsiteY0" fmla="*/ 0 h 847117"/>
              <a:gd name="connsiteX1" fmla="*/ 809625 w 845861"/>
              <a:gd name="connsiteY1" fmla="*/ 0 h 847117"/>
              <a:gd name="connsiteX2" fmla="*/ 845861 w 845861"/>
              <a:gd name="connsiteY2" fmla="*/ 847117 h 847117"/>
              <a:gd name="connsiteX3" fmla="*/ 0 w 845861"/>
              <a:gd name="connsiteY3" fmla="*/ 0 h 847117"/>
              <a:gd name="connsiteX0" fmla="*/ 0 w 1112975"/>
              <a:gd name="connsiteY0" fmla="*/ 0 h 856034"/>
              <a:gd name="connsiteX1" fmla="*/ 809625 w 1112975"/>
              <a:gd name="connsiteY1" fmla="*/ 0 h 856034"/>
              <a:gd name="connsiteX2" fmla="*/ 1112975 w 1112975"/>
              <a:gd name="connsiteY2" fmla="*/ 856034 h 856034"/>
              <a:gd name="connsiteX3" fmla="*/ 845861 w 1112975"/>
              <a:gd name="connsiteY3" fmla="*/ 847117 h 856034"/>
              <a:gd name="connsiteX4" fmla="*/ 0 w 1112975"/>
              <a:gd name="connsiteY4" fmla="*/ 0 h 856034"/>
              <a:gd name="connsiteX0" fmla="*/ 0 w 1112975"/>
              <a:gd name="connsiteY0" fmla="*/ 0 h 856034"/>
              <a:gd name="connsiteX1" fmla="*/ 1076739 w 1112975"/>
              <a:gd name="connsiteY1" fmla="*/ 8917 h 856034"/>
              <a:gd name="connsiteX2" fmla="*/ 1112975 w 1112975"/>
              <a:gd name="connsiteY2" fmla="*/ 856034 h 856034"/>
              <a:gd name="connsiteX3" fmla="*/ 845861 w 1112975"/>
              <a:gd name="connsiteY3" fmla="*/ 847117 h 856034"/>
              <a:gd name="connsiteX4" fmla="*/ 0 w 1112975"/>
              <a:gd name="connsiteY4" fmla="*/ 0 h 856034"/>
              <a:gd name="connsiteX0" fmla="*/ 0 w 1112975"/>
              <a:gd name="connsiteY0" fmla="*/ 0 h 856034"/>
              <a:gd name="connsiteX1" fmla="*/ 1076739 w 1112975"/>
              <a:gd name="connsiteY1" fmla="*/ 8917 h 856034"/>
              <a:gd name="connsiteX2" fmla="*/ 1112975 w 1112975"/>
              <a:gd name="connsiteY2" fmla="*/ 856034 h 856034"/>
              <a:gd name="connsiteX3" fmla="*/ 792438 w 1112975"/>
              <a:gd name="connsiteY3" fmla="*/ 847117 h 856034"/>
              <a:gd name="connsiteX4" fmla="*/ 0 w 1112975"/>
              <a:gd name="connsiteY4" fmla="*/ 0 h 85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975" h="856034">
                <a:moveTo>
                  <a:pt x="0" y="0"/>
                </a:moveTo>
                <a:lnTo>
                  <a:pt x="1076739" y="8917"/>
                </a:lnTo>
                <a:lnTo>
                  <a:pt x="1112975" y="856034"/>
                </a:lnTo>
                <a:lnTo>
                  <a:pt x="792438" y="847117"/>
                </a:lnTo>
                <a:lnTo>
                  <a:pt x="0" y="0"/>
                </a:lnTo>
                <a:close/>
              </a:path>
            </a:pathLst>
          </a:cu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sp>
        <p:nvSpPr>
          <p:cNvPr id="2" name="Title 1"/>
          <p:cNvSpPr>
            <a:spLocks noGrp="1"/>
          </p:cNvSpPr>
          <p:nvPr>
            <p:ph type="title" idx="4294967295"/>
          </p:nvPr>
        </p:nvSpPr>
        <p:spPr>
          <a:xfrm>
            <a:off x="3714750" y="28575"/>
            <a:ext cx="5429250" cy="361950"/>
          </a:xfrm>
        </p:spPr>
        <p:txBody>
          <a:bodyPr>
            <a:normAutofit fontScale="90000"/>
          </a:bodyPr>
          <a:lstStyle/>
          <a:p>
            <a:r>
              <a:rPr lang="en-US" b="1" dirty="0" smtClean="0"/>
              <a:t>Alternative viewpoint</a:t>
            </a:r>
            <a:endParaRPr lang="en-US" b="1" dirty="0"/>
          </a:p>
        </p:txBody>
      </p:sp>
      <p:sp>
        <p:nvSpPr>
          <p:cNvPr id="3" name="Slide Number Placeholder 2"/>
          <p:cNvSpPr>
            <a:spLocks noGrp="1"/>
          </p:cNvSpPr>
          <p:nvPr>
            <p:ph type="sldNum" sz="quarter" idx="4294967295"/>
          </p:nvPr>
        </p:nvSpPr>
        <p:spPr>
          <a:xfrm>
            <a:off x="7010400" y="6356350"/>
            <a:ext cx="2133600" cy="365125"/>
          </a:xfrm>
        </p:spPr>
        <p:txBody>
          <a:bodyPr/>
          <a:lstStyle/>
          <a:p>
            <a:fld id="{83F8FACB-BFF3-4379-AB87-76389448554C}" type="slidenum">
              <a:rPr lang="en-US" smtClean="0"/>
              <a:pPr/>
              <a:t>9</a:t>
            </a:fld>
            <a:endParaRPr lang="en-US"/>
          </a:p>
        </p:txBody>
      </p:sp>
      <p:sp>
        <p:nvSpPr>
          <p:cNvPr id="20" name="TextBox 19"/>
          <p:cNvSpPr txBox="1"/>
          <p:nvPr/>
        </p:nvSpPr>
        <p:spPr>
          <a:xfrm>
            <a:off x="3243043" y="3007964"/>
            <a:ext cx="1547178" cy="954089"/>
          </a:xfrm>
          <a:prstGeom prst="rect">
            <a:avLst/>
          </a:prstGeom>
          <a:solidFill>
            <a:schemeClr val="bg1"/>
          </a:solidFill>
        </p:spPr>
        <p:txBody>
          <a:bodyPr wrap="none" lIns="91420" tIns="45711" rIns="91420" bIns="45711" rtlCol="0">
            <a:spAutoFit/>
          </a:bodyPr>
          <a:lstStyle/>
          <a:p>
            <a:r>
              <a:rPr lang="en-US" sz="2800" b="1" i="1" dirty="0" err="1" smtClean="0">
                <a:solidFill>
                  <a:srgbClr val="0070C0"/>
                </a:solidFill>
                <a:latin typeface="Symbol" pitchFamily="18" charset="2"/>
              </a:rPr>
              <a:t>s</a:t>
            </a:r>
            <a:r>
              <a:rPr lang="en-US" sz="2800" i="1" baseline="-25000" dirty="0" err="1" smtClean="0">
                <a:solidFill>
                  <a:srgbClr val="0070C0"/>
                </a:solidFill>
              </a:rPr>
              <a:t>x</a:t>
            </a:r>
            <a:r>
              <a:rPr lang="en-US" sz="2800" dirty="0" smtClean="0">
                <a:solidFill>
                  <a:srgbClr val="0070C0"/>
                </a:solidFill>
              </a:rPr>
              <a:t>=P/A</a:t>
            </a:r>
          </a:p>
          <a:p>
            <a:r>
              <a:rPr lang="en-US" sz="2800" dirty="0" smtClean="0">
                <a:solidFill>
                  <a:srgbClr val="0070C0"/>
                </a:solidFill>
                <a:latin typeface="+mj-lt"/>
              </a:rPr>
              <a:t>and </a:t>
            </a:r>
            <a:r>
              <a:rPr lang="en-US" sz="2800" b="1" i="1" dirty="0" err="1" smtClean="0">
                <a:solidFill>
                  <a:srgbClr val="0070C0"/>
                </a:solidFill>
                <a:latin typeface="Symbol" pitchFamily="18" charset="2"/>
              </a:rPr>
              <a:t>t</a:t>
            </a:r>
            <a:r>
              <a:rPr lang="en-US" sz="2800" i="1" baseline="-25000" dirty="0" err="1" smtClean="0">
                <a:solidFill>
                  <a:srgbClr val="0070C0"/>
                </a:solidFill>
              </a:rPr>
              <a:t>xy</a:t>
            </a:r>
            <a:r>
              <a:rPr lang="en-US" sz="2800" dirty="0" smtClean="0">
                <a:solidFill>
                  <a:srgbClr val="0070C0"/>
                </a:solidFill>
              </a:rPr>
              <a:t>=0</a:t>
            </a:r>
          </a:p>
        </p:txBody>
      </p:sp>
      <p:sp>
        <p:nvSpPr>
          <p:cNvPr id="27" name="Rectangle 26"/>
          <p:cNvSpPr/>
          <p:nvPr/>
        </p:nvSpPr>
        <p:spPr>
          <a:xfrm>
            <a:off x="1152527" y="104777"/>
            <a:ext cx="1476375" cy="1476375"/>
          </a:xfrm>
          <a:prstGeom prst="rect">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cxnSp>
        <p:nvCxnSpPr>
          <p:cNvPr id="32" name="Straight Arrow Connector 31"/>
          <p:cNvCxnSpPr/>
          <p:nvPr/>
        </p:nvCxnSpPr>
        <p:spPr>
          <a:xfrm flipH="1" flipV="1">
            <a:off x="361950" y="847725"/>
            <a:ext cx="79057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0" y="609600"/>
            <a:ext cx="370614" cy="523220"/>
          </a:xfrm>
          <a:prstGeom prst="rect">
            <a:avLst/>
          </a:prstGeom>
          <a:noFill/>
        </p:spPr>
        <p:txBody>
          <a:bodyPr wrap="none" lIns="91420" tIns="45711" rIns="91420" bIns="45711" rtlCol="0">
            <a:spAutoFit/>
          </a:bodyPr>
          <a:lstStyle/>
          <a:p>
            <a:r>
              <a:rPr lang="en-US" sz="2800" i="1" dirty="0" smtClean="0"/>
              <a:t>P</a:t>
            </a:r>
          </a:p>
        </p:txBody>
      </p:sp>
      <p:grpSp>
        <p:nvGrpSpPr>
          <p:cNvPr id="4" name="Group 70"/>
          <p:cNvGrpSpPr/>
          <p:nvPr/>
        </p:nvGrpSpPr>
        <p:grpSpPr>
          <a:xfrm>
            <a:off x="2962275" y="2514600"/>
            <a:ext cx="274320" cy="728661"/>
            <a:chOff x="7115175" y="3171825"/>
            <a:chExt cx="274320" cy="728661"/>
          </a:xfrm>
        </p:grpSpPr>
        <p:cxnSp>
          <p:nvCxnSpPr>
            <p:cNvPr id="38" name="Straight Arrow Connector 37"/>
            <p:cNvCxnSpPr/>
            <p:nvPr/>
          </p:nvCxnSpPr>
          <p:spPr>
            <a:xfrm flipV="1">
              <a:off x="7115175" y="3414712"/>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7115175" y="3171825"/>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7115175" y="3657599"/>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7115175" y="3900486"/>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5" name="Group 69"/>
          <p:cNvGrpSpPr/>
          <p:nvPr/>
        </p:nvGrpSpPr>
        <p:grpSpPr>
          <a:xfrm>
            <a:off x="2962275" y="3486150"/>
            <a:ext cx="274320" cy="485777"/>
            <a:chOff x="7115175" y="4143373"/>
            <a:chExt cx="274320" cy="485777"/>
          </a:xfrm>
        </p:grpSpPr>
        <p:cxnSp>
          <p:nvCxnSpPr>
            <p:cNvPr id="45" name="Straight Arrow Connector 44"/>
            <p:cNvCxnSpPr/>
            <p:nvPr/>
          </p:nvCxnSpPr>
          <p:spPr>
            <a:xfrm flipV="1">
              <a:off x="7115175" y="4143373"/>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7115175" y="4386260"/>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7115175" y="4629150"/>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6" name="Group 48"/>
          <p:cNvGrpSpPr/>
          <p:nvPr/>
        </p:nvGrpSpPr>
        <p:grpSpPr>
          <a:xfrm flipH="1">
            <a:off x="1181102" y="2514602"/>
            <a:ext cx="274320" cy="1457325"/>
            <a:chOff x="7115175" y="3171825"/>
            <a:chExt cx="274320" cy="1457325"/>
          </a:xfrm>
        </p:grpSpPr>
        <p:cxnSp>
          <p:nvCxnSpPr>
            <p:cNvPr id="50" name="Straight Arrow Connector 49"/>
            <p:cNvCxnSpPr/>
            <p:nvPr/>
          </p:nvCxnSpPr>
          <p:spPr>
            <a:xfrm flipV="1">
              <a:off x="7115175" y="3414712"/>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7115175" y="3171825"/>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115175" y="3657599"/>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7115175" y="3900486"/>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7115175" y="4143373"/>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7115175" y="4386260"/>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7115175" y="4629150"/>
              <a:ext cx="27432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a:endCxn id="69" idx="3"/>
          </p:cNvCxnSpPr>
          <p:nvPr/>
        </p:nvCxnSpPr>
        <p:spPr>
          <a:xfrm rot="16200000" flipH="1">
            <a:off x="2157412" y="2500313"/>
            <a:ext cx="790576" cy="76200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72" name="Freeform 71"/>
          <p:cNvSpPr/>
          <p:nvPr/>
        </p:nvSpPr>
        <p:spPr>
          <a:xfrm>
            <a:off x="1743077" y="9526"/>
            <a:ext cx="1190625" cy="914400"/>
          </a:xfrm>
          <a:custGeom>
            <a:avLst/>
            <a:gdLst>
              <a:gd name="connsiteX0" fmla="*/ 0 w 819150"/>
              <a:gd name="connsiteY0" fmla="*/ 0 h 838200"/>
              <a:gd name="connsiteX1" fmla="*/ 809625 w 819150"/>
              <a:gd name="connsiteY1" fmla="*/ 0 h 838200"/>
              <a:gd name="connsiteX2" fmla="*/ 819150 w 819150"/>
              <a:gd name="connsiteY2" fmla="*/ 838200 h 838200"/>
              <a:gd name="connsiteX3" fmla="*/ 0 w 819150"/>
              <a:gd name="connsiteY3" fmla="*/ 0 h 838200"/>
              <a:gd name="connsiteX0" fmla="*/ 0 w 845861"/>
              <a:gd name="connsiteY0" fmla="*/ 0 h 847117"/>
              <a:gd name="connsiteX1" fmla="*/ 809625 w 845861"/>
              <a:gd name="connsiteY1" fmla="*/ 0 h 847117"/>
              <a:gd name="connsiteX2" fmla="*/ 845861 w 845861"/>
              <a:gd name="connsiteY2" fmla="*/ 847117 h 847117"/>
              <a:gd name="connsiteX3" fmla="*/ 0 w 845861"/>
              <a:gd name="connsiteY3" fmla="*/ 0 h 847117"/>
              <a:gd name="connsiteX0" fmla="*/ 0 w 1112975"/>
              <a:gd name="connsiteY0" fmla="*/ 0 h 856034"/>
              <a:gd name="connsiteX1" fmla="*/ 809625 w 1112975"/>
              <a:gd name="connsiteY1" fmla="*/ 0 h 856034"/>
              <a:gd name="connsiteX2" fmla="*/ 1112975 w 1112975"/>
              <a:gd name="connsiteY2" fmla="*/ 856034 h 856034"/>
              <a:gd name="connsiteX3" fmla="*/ 845861 w 1112975"/>
              <a:gd name="connsiteY3" fmla="*/ 847117 h 856034"/>
              <a:gd name="connsiteX4" fmla="*/ 0 w 1112975"/>
              <a:gd name="connsiteY4" fmla="*/ 0 h 856034"/>
              <a:gd name="connsiteX0" fmla="*/ 0 w 1112975"/>
              <a:gd name="connsiteY0" fmla="*/ 0 h 856034"/>
              <a:gd name="connsiteX1" fmla="*/ 1076739 w 1112975"/>
              <a:gd name="connsiteY1" fmla="*/ 8917 h 856034"/>
              <a:gd name="connsiteX2" fmla="*/ 1112975 w 1112975"/>
              <a:gd name="connsiteY2" fmla="*/ 856034 h 856034"/>
              <a:gd name="connsiteX3" fmla="*/ 845861 w 1112975"/>
              <a:gd name="connsiteY3" fmla="*/ 847117 h 856034"/>
              <a:gd name="connsiteX4" fmla="*/ 0 w 1112975"/>
              <a:gd name="connsiteY4" fmla="*/ 0 h 856034"/>
              <a:gd name="connsiteX0" fmla="*/ 0 w 1112975"/>
              <a:gd name="connsiteY0" fmla="*/ 0 h 856034"/>
              <a:gd name="connsiteX1" fmla="*/ 1076739 w 1112975"/>
              <a:gd name="connsiteY1" fmla="*/ 8917 h 856034"/>
              <a:gd name="connsiteX2" fmla="*/ 1112975 w 1112975"/>
              <a:gd name="connsiteY2" fmla="*/ 856034 h 856034"/>
              <a:gd name="connsiteX3" fmla="*/ 792438 w 1112975"/>
              <a:gd name="connsiteY3" fmla="*/ 847117 h 856034"/>
              <a:gd name="connsiteX4" fmla="*/ 0 w 1112975"/>
              <a:gd name="connsiteY4" fmla="*/ 0 h 85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975" h="856034">
                <a:moveTo>
                  <a:pt x="0" y="0"/>
                </a:moveTo>
                <a:lnTo>
                  <a:pt x="1076739" y="8917"/>
                </a:lnTo>
                <a:lnTo>
                  <a:pt x="1112975" y="856034"/>
                </a:lnTo>
                <a:lnTo>
                  <a:pt x="792438" y="847117"/>
                </a:lnTo>
                <a:lnTo>
                  <a:pt x="0" y="0"/>
                </a:lnTo>
                <a:close/>
              </a:path>
            </a:pathLst>
          </a:custGeom>
          <a:solidFill>
            <a:schemeClr val="bg1"/>
          </a:solidFill>
          <a:ln w="28575">
            <a:no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cxnSp>
        <p:nvCxnSpPr>
          <p:cNvPr id="73" name="Straight Connector 72"/>
          <p:cNvCxnSpPr>
            <a:endCxn id="72" idx="3"/>
          </p:cNvCxnSpPr>
          <p:nvPr/>
        </p:nvCxnSpPr>
        <p:spPr>
          <a:xfrm rot="16200000" flipH="1">
            <a:off x="1814512" y="138113"/>
            <a:ext cx="790576" cy="76200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7" name="Group 121"/>
          <p:cNvGrpSpPr/>
          <p:nvPr/>
        </p:nvGrpSpPr>
        <p:grpSpPr>
          <a:xfrm>
            <a:off x="2162175" y="161925"/>
            <a:ext cx="1958175" cy="1304270"/>
            <a:chOff x="2162175" y="161925"/>
            <a:chExt cx="1958175" cy="1304270"/>
          </a:xfrm>
        </p:grpSpPr>
        <p:cxnSp>
          <p:nvCxnSpPr>
            <p:cNvPr id="31" name="Straight Arrow Connector 30"/>
            <p:cNvCxnSpPr/>
            <p:nvPr/>
          </p:nvCxnSpPr>
          <p:spPr>
            <a:xfrm flipV="1">
              <a:off x="2638425" y="1257300"/>
              <a:ext cx="79057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448050" y="942975"/>
              <a:ext cx="672300" cy="523220"/>
            </a:xfrm>
            <a:prstGeom prst="rect">
              <a:avLst/>
            </a:prstGeom>
            <a:noFill/>
          </p:spPr>
          <p:txBody>
            <a:bodyPr wrap="none" rtlCol="0">
              <a:spAutoFit/>
            </a:bodyPr>
            <a:lstStyle/>
            <a:p>
              <a:r>
                <a:rPr lang="en-US" sz="2800" i="1" dirty="0" smtClean="0"/>
                <a:t>P/2</a:t>
              </a:r>
            </a:p>
          </p:txBody>
        </p:sp>
        <p:grpSp>
          <p:nvGrpSpPr>
            <p:cNvPr id="8" name="Group 114"/>
            <p:cNvGrpSpPr/>
            <p:nvPr/>
          </p:nvGrpSpPr>
          <p:grpSpPr>
            <a:xfrm>
              <a:off x="2162175" y="161925"/>
              <a:ext cx="1481925" cy="523220"/>
              <a:chOff x="2162175" y="161925"/>
              <a:chExt cx="1481925" cy="523220"/>
            </a:xfrm>
          </p:grpSpPr>
          <p:cxnSp>
            <p:nvCxnSpPr>
              <p:cNvPr id="76" name="Straight Arrow Connector 75"/>
              <p:cNvCxnSpPr/>
              <p:nvPr/>
            </p:nvCxnSpPr>
            <p:spPr>
              <a:xfrm flipV="1">
                <a:off x="2162175" y="476250"/>
                <a:ext cx="79057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2971800" y="161925"/>
                <a:ext cx="672300" cy="523220"/>
              </a:xfrm>
              <a:prstGeom prst="rect">
                <a:avLst/>
              </a:prstGeom>
              <a:noFill/>
            </p:spPr>
            <p:txBody>
              <a:bodyPr wrap="none" rtlCol="0">
                <a:spAutoFit/>
              </a:bodyPr>
              <a:lstStyle/>
              <a:p>
                <a:r>
                  <a:rPr lang="en-US" sz="2800" i="1" dirty="0" smtClean="0"/>
                  <a:t>P/2</a:t>
                </a:r>
              </a:p>
            </p:txBody>
          </p:sp>
        </p:grpSp>
      </p:grpSp>
      <p:grpSp>
        <p:nvGrpSpPr>
          <p:cNvPr id="9" name="Group 80"/>
          <p:cNvGrpSpPr/>
          <p:nvPr/>
        </p:nvGrpSpPr>
        <p:grpSpPr>
          <a:xfrm>
            <a:off x="2190748" y="2514602"/>
            <a:ext cx="714373" cy="538161"/>
            <a:chOff x="7115176" y="3171825"/>
            <a:chExt cx="894520" cy="538161"/>
          </a:xfrm>
        </p:grpSpPr>
        <p:cxnSp>
          <p:nvCxnSpPr>
            <p:cNvPr id="82" name="Straight Arrow Connector 81"/>
            <p:cNvCxnSpPr/>
            <p:nvPr/>
          </p:nvCxnSpPr>
          <p:spPr>
            <a:xfrm flipV="1">
              <a:off x="7341788" y="3348037"/>
              <a:ext cx="27432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V="1">
              <a:off x="7115176" y="3171825"/>
              <a:ext cx="27432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V="1">
              <a:off x="7532608" y="3505199"/>
              <a:ext cx="27432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V="1">
              <a:off x="7735376" y="3709986"/>
              <a:ext cx="27432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87" name="Rectangle 86"/>
          <p:cNvSpPr/>
          <p:nvPr/>
        </p:nvSpPr>
        <p:spPr>
          <a:xfrm rot="18979957">
            <a:off x="1879441" y="2728590"/>
            <a:ext cx="686632" cy="686632"/>
          </a:xfrm>
          <a:prstGeom prst="rect">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lIns="91420" tIns="45711" rIns="91420" bIns="45711" rtlCol="0" anchor="ctr"/>
          <a:lstStyle/>
          <a:p>
            <a:pPr algn="ctr"/>
            <a:endParaRPr lang="en-US"/>
          </a:p>
        </p:txBody>
      </p:sp>
      <p:grpSp>
        <p:nvGrpSpPr>
          <p:cNvPr id="10" name="Group 131"/>
          <p:cNvGrpSpPr/>
          <p:nvPr/>
        </p:nvGrpSpPr>
        <p:grpSpPr>
          <a:xfrm>
            <a:off x="1755616" y="4943475"/>
            <a:ext cx="1035213" cy="1043495"/>
            <a:chOff x="1755616" y="4943475"/>
            <a:chExt cx="1035213" cy="1043495"/>
          </a:xfrm>
        </p:grpSpPr>
        <p:sp>
          <p:nvSpPr>
            <p:cNvPr id="88" name="Rectangle 87"/>
            <p:cNvSpPr/>
            <p:nvPr/>
          </p:nvSpPr>
          <p:spPr>
            <a:xfrm rot="18979957">
              <a:off x="1755616" y="5300338"/>
              <a:ext cx="686632" cy="686632"/>
            </a:xfrm>
            <a:prstGeom prst="rect">
              <a:avLst/>
            </a:prstGeom>
            <a:noFill/>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 name="Group 88"/>
            <p:cNvGrpSpPr/>
            <p:nvPr/>
          </p:nvGrpSpPr>
          <p:grpSpPr>
            <a:xfrm>
              <a:off x="2276474" y="5129213"/>
              <a:ext cx="476253" cy="471487"/>
              <a:chOff x="7341792" y="3348038"/>
              <a:chExt cx="596352" cy="471487"/>
            </a:xfrm>
          </p:grpSpPr>
          <p:cxnSp>
            <p:nvCxnSpPr>
              <p:cNvPr id="90" name="Straight Arrow Connector 89"/>
              <p:cNvCxnSpPr/>
              <p:nvPr/>
            </p:nvCxnSpPr>
            <p:spPr>
              <a:xfrm rot="16200000" flipH="1">
                <a:off x="7351465" y="3338365"/>
                <a:ext cx="147638" cy="16698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7532611" y="3505199"/>
                <a:ext cx="190848" cy="14287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a:off x="7735378" y="3709986"/>
                <a:ext cx="202766" cy="10953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96"/>
            <p:cNvGrpSpPr/>
            <p:nvPr/>
          </p:nvGrpSpPr>
          <p:grpSpPr>
            <a:xfrm>
              <a:off x="2276470" y="4943475"/>
              <a:ext cx="514359" cy="504824"/>
              <a:chOff x="7115182" y="3000375"/>
              <a:chExt cx="644068" cy="504824"/>
            </a:xfrm>
          </p:grpSpPr>
          <p:cxnSp>
            <p:nvCxnSpPr>
              <p:cNvPr id="98" name="Straight Arrow Connector 97"/>
              <p:cNvCxnSpPr/>
              <p:nvPr/>
            </p:nvCxnSpPr>
            <p:spPr>
              <a:xfrm flipV="1">
                <a:off x="7341801" y="3181350"/>
                <a:ext cx="214691" cy="16668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V="1">
                <a:off x="7115182" y="3000375"/>
                <a:ext cx="214691" cy="1714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flipV="1">
                <a:off x="7532621" y="3324225"/>
                <a:ext cx="226629" cy="18097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13" name="Group 117"/>
          <p:cNvGrpSpPr/>
          <p:nvPr/>
        </p:nvGrpSpPr>
        <p:grpSpPr>
          <a:xfrm>
            <a:off x="2686050" y="561975"/>
            <a:ext cx="1094514" cy="523220"/>
            <a:chOff x="2686050" y="561975"/>
            <a:chExt cx="1094514" cy="523220"/>
          </a:xfrm>
        </p:grpSpPr>
        <p:cxnSp>
          <p:nvCxnSpPr>
            <p:cNvPr id="116" name="Straight Arrow Connector 115"/>
            <p:cNvCxnSpPr/>
            <p:nvPr/>
          </p:nvCxnSpPr>
          <p:spPr>
            <a:xfrm flipV="1">
              <a:off x="2686050" y="847725"/>
              <a:ext cx="79057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3409950" y="561975"/>
              <a:ext cx="370614" cy="523220"/>
            </a:xfrm>
            <a:prstGeom prst="rect">
              <a:avLst/>
            </a:prstGeom>
            <a:noFill/>
          </p:spPr>
          <p:txBody>
            <a:bodyPr wrap="none" rtlCol="0">
              <a:spAutoFit/>
            </a:bodyPr>
            <a:lstStyle/>
            <a:p>
              <a:r>
                <a:rPr lang="en-US" sz="2800" i="1" dirty="0" smtClean="0"/>
                <a:t>P</a:t>
              </a:r>
            </a:p>
          </p:txBody>
        </p:sp>
      </p:grpSp>
      <p:grpSp>
        <p:nvGrpSpPr>
          <p:cNvPr id="14" name="Group 125"/>
          <p:cNvGrpSpPr/>
          <p:nvPr/>
        </p:nvGrpSpPr>
        <p:grpSpPr>
          <a:xfrm>
            <a:off x="4908119" y="2447927"/>
            <a:ext cx="902133" cy="1047093"/>
            <a:chOff x="4908117" y="2447927"/>
            <a:chExt cx="902133" cy="1047094"/>
          </a:xfrm>
        </p:grpSpPr>
        <p:cxnSp>
          <p:nvCxnSpPr>
            <p:cNvPr id="109" name="Straight Connector 108"/>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5470092" y="2971800"/>
              <a:ext cx="340158" cy="523221"/>
            </a:xfrm>
            <a:prstGeom prst="rect">
              <a:avLst/>
            </a:prstGeom>
            <a:noFill/>
          </p:spPr>
          <p:txBody>
            <a:bodyPr wrap="none" rtlCol="0">
              <a:spAutoFit/>
            </a:bodyPr>
            <a:lstStyle/>
            <a:p>
              <a:r>
                <a:rPr lang="en-US" sz="2800" i="1" dirty="0" smtClean="0"/>
                <a:t>x</a:t>
              </a:r>
            </a:p>
          </p:txBody>
        </p:sp>
        <p:cxnSp>
          <p:nvCxnSpPr>
            <p:cNvPr id="123" name="Straight Connector 122"/>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4908117" y="2447927"/>
              <a:ext cx="344966" cy="523220"/>
            </a:xfrm>
            <a:prstGeom prst="rect">
              <a:avLst/>
            </a:prstGeom>
            <a:noFill/>
          </p:spPr>
          <p:txBody>
            <a:bodyPr wrap="none" rtlCol="0">
              <a:spAutoFit/>
            </a:bodyPr>
            <a:lstStyle/>
            <a:p>
              <a:r>
                <a:rPr lang="en-US" sz="2800" i="1" dirty="0" smtClean="0"/>
                <a:t>y</a:t>
              </a:r>
            </a:p>
          </p:txBody>
        </p:sp>
      </p:grpSp>
      <p:grpSp>
        <p:nvGrpSpPr>
          <p:cNvPr id="15" name="Group 126"/>
          <p:cNvGrpSpPr/>
          <p:nvPr/>
        </p:nvGrpSpPr>
        <p:grpSpPr>
          <a:xfrm rot="18913108">
            <a:off x="4791343" y="4629490"/>
            <a:ext cx="1001648" cy="1047095"/>
            <a:chOff x="4857878" y="2447926"/>
            <a:chExt cx="1001648" cy="1047095"/>
          </a:xfrm>
        </p:grpSpPr>
        <p:cxnSp>
          <p:nvCxnSpPr>
            <p:cNvPr id="128" name="Straight Connector 127"/>
            <p:cNvCxnSpPr/>
            <p:nvPr/>
          </p:nvCxnSpPr>
          <p:spPr>
            <a:xfrm>
              <a:off x="5105400" y="3276600"/>
              <a:ext cx="4000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5420816" y="2971801"/>
              <a:ext cx="438710" cy="523220"/>
            </a:xfrm>
            <a:prstGeom prst="rect">
              <a:avLst/>
            </a:prstGeom>
            <a:noFill/>
          </p:spPr>
          <p:txBody>
            <a:bodyPr wrap="none" rtlCol="0">
              <a:spAutoFit/>
            </a:bodyPr>
            <a:lstStyle/>
            <a:p>
              <a:r>
                <a:rPr lang="en-US" sz="2800" i="1" dirty="0" smtClean="0"/>
                <a:t>x’</a:t>
              </a:r>
            </a:p>
          </p:txBody>
        </p:sp>
        <p:cxnSp>
          <p:nvCxnSpPr>
            <p:cNvPr id="130" name="Straight Connector 129"/>
            <p:cNvCxnSpPr/>
            <p:nvPr/>
          </p:nvCxnSpPr>
          <p:spPr>
            <a:xfrm rot="5400000" flipH="1" flipV="1">
              <a:off x="4933950" y="3095625"/>
              <a:ext cx="361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4857878" y="2447926"/>
              <a:ext cx="445443" cy="523220"/>
            </a:xfrm>
            <a:prstGeom prst="rect">
              <a:avLst/>
            </a:prstGeom>
            <a:noFill/>
          </p:spPr>
          <p:txBody>
            <a:bodyPr wrap="none" rtlCol="0">
              <a:spAutoFit/>
            </a:bodyPr>
            <a:lstStyle/>
            <a:p>
              <a:r>
                <a:rPr lang="en-US" sz="2800" i="1" dirty="0" smtClean="0"/>
                <a:t>y’</a:t>
              </a:r>
            </a:p>
          </p:txBody>
        </p:sp>
      </p:grpSp>
      <p:sp>
        <p:nvSpPr>
          <p:cNvPr id="133" name="TextBox 132"/>
          <p:cNvSpPr txBox="1"/>
          <p:nvPr/>
        </p:nvSpPr>
        <p:spPr>
          <a:xfrm>
            <a:off x="4181477" y="466725"/>
            <a:ext cx="4962525" cy="707886"/>
          </a:xfrm>
          <a:prstGeom prst="rect">
            <a:avLst/>
          </a:prstGeom>
          <a:noFill/>
        </p:spPr>
        <p:txBody>
          <a:bodyPr wrap="square" lIns="91420" tIns="45711" rIns="91420" bIns="45711" rtlCol="0">
            <a:spAutoFit/>
          </a:bodyPr>
          <a:lstStyle/>
          <a:p>
            <a:r>
              <a:rPr lang="en-US" sz="2000" dirty="0" smtClean="0">
                <a:solidFill>
                  <a:srgbClr val="C00000"/>
                </a:solidFill>
              </a:rPr>
              <a:t>Instead of thinking of this as a cut plane, let’s think of it as a coordinate system change.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10" presetClass="entr" presetSubtype="0" fill="hold" nodeType="withEffect">
                                  <p:stCondLst>
                                    <p:cond delay="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2000"/>
                                        <p:tgtEl>
                                          <p:spTgt spid="7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13"/>
                                        </p:tgtEl>
                                      </p:cBhvr>
                                    </p:animEffect>
                                    <p:set>
                                      <p:cBhvr>
                                        <p:cTn id="15" dur="1" fill="hold">
                                          <p:stCondLst>
                                            <p:cond delay="1999"/>
                                          </p:stCondLst>
                                        </p:cTn>
                                        <p:tgtEl>
                                          <p:spTgt spid="13"/>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2000"/>
                                        <p:tgtEl>
                                          <p:spTgt spid="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20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70" decel="100000"/>
                                        <p:tgtEl>
                                          <p:spTgt spid="14"/>
                                        </p:tgtEl>
                                      </p:cBhvr>
                                    </p:animEffect>
                                    <p:animScale>
                                      <p:cBhvr>
                                        <p:cTn id="41" dur="770" decel="100000"/>
                                        <p:tgtEl>
                                          <p:spTgt spid="14"/>
                                        </p:tgtEl>
                                      </p:cBhvr>
                                      <p:from x="10000" y="10000"/>
                                      <p:to x="200000" y="450000"/>
                                    </p:animScale>
                                    <p:animScale>
                                      <p:cBhvr>
                                        <p:cTn id="42" dur="1230" accel="100000" fill="hold">
                                          <p:stCondLst>
                                            <p:cond delay="770"/>
                                          </p:stCondLst>
                                        </p:cTn>
                                        <p:tgtEl>
                                          <p:spTgt spid="14"/>
                                        </p:tgtEl>
                                      </p:cBhvr>
                                      <p:from x="200000" y="450000"/>
                                      <p:to x="100000" y="100000"/>
                                    </p:animScale>
                                    <p:set>
                                      <p:cBhvr>
                                        <p:cTn id="43" dur="770" fill="hold"/>
                                        <p:tgtEl>
                                          <p:spTgt spid="14"/>
                                        </p:tgtEl>
                                        <p:attrNameLst>
                                          <p:attrName>ppt_x</p:attrName>
                                        </p:attrNameLst>
                                      </p:cBhvr>
                                      <p:to>
                                        <p:strVal val="(0.5)"/>
                                      </p:to>
                                    </p:set>
                                    <p:anim from="(0.5)" to="(#ppt_x)" calcmode="lin" valueType="num">
                                      <p:cBhvr>
                                        <p:cTn id="44" dur="1230" accel="100000" fill="hold">
                                          <p:stCondLst>
                                            <p:cond delay="770"/>
                                          </p:stCondLst>
                                        </p:cTn>
                                        <p:tgtEl>
                                          <p:spTgt spid="14"/>
                                        </p:tgtEl>
                                        <p:attrNameLst>
                                          <p:attrName>ppt_x</p:attrName>
                                        </p:attrNameLst>
                                      </p:cBhvr>
                                    </p:anim>
                                    <p:set>
                                      <p:cBhvr>
                                        <p:cTn id="45" dur="770" fill="hold"/>
                                        <p:tgtEl>
                                          <p:spTgt spid="14"/>
                                        </p:tgtEl>
                                        <p:attrNameLst>
                                          <p:attrName>ppt_y</p:attrName>
                                        </p:attrNameLst>
                                      </p:cBhvr>
                                      <p:to>
                                        <p:strVal val="(#ppt_y+0.4)"/>
                                      </p:to>
                                    </p:set>
                                    <p:anim from="(#ppt_y+0.4)" to="(#ppt_y)" calcmode="lin" valueType="num">
                                      <p:cBhvr>
                                        <p:cTn id="46" dur="1230" accel="100000" fill="hold">
                                          <p:stCondLst>
                                            <p:cond delay="770"/>
                                          </p:stCondLst>
                                        </p:cTn>
                                        <p:tgtEl>
                                          <p:spTgt spid="14"/>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down)">
                                      <p:cBhvr>
                                        <p:cTn id="51" dur="500"/>
                                        <p:tgtEl>
                                          <p:spTgt spid="69"/>
                                        </p:tgtEl>
                                      </p:cBhvr>
                                    </p:animEffect>
                                  </p:childTnLst>
                                </p:cTn>
                              </p:par>
                              <p:par>
                                <p:cTn id="52" presetID="22" presetClass="entr" presetSubtype="4" fill="hold"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down)">
                                      <p:cBhvr>
                                        <p:cTn id="54" dur="500"/>
                                        <p:tgtEl>
                                          <p:spTgt spid="6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par>
                                <p:cTn id="60" presetID="10" presetClass="exit" presetSubtype="0" fill="hold" nodeType="withEffect">
                                  <p:stCondLst>
                                    <p:cond delay="0"/>
                                  </p:stCondLst>
                                  <p:childTnLst>
                                    <p:animEffect transition="out" filter="fade">
                                      <p:cBhvr>
                                        <p:cTn id="61" dur="2000"/>
                                        <p:tgtEl>
                                          <p:spTgt spid="4"/>
                                        </p:tgtEl>
                                      </p:cBhvr>
                                    </p:animEffect>
                                    <p:set>
                                      <p:cBhvr>
                                        <p:cTn id="62" dur="1" fill="hold">
                                          <p:stCondLst>
                                            <p:cond delay="1999"/>
                                          </p:stCondLst>
                                        </p:cTn>
                                        <p:tgtEl>
                                          <p:spTgt spid="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51" presetClass="entr" presetSubtype="0"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770" decel="100000"/>
                                        <p:tgtEl>
                                          <p:spTgt spid="15"/>
                                        </p:tgtEl>
                                      </p:cBhvr>
                                    </p:animEffect>
                                    <p:animScale>
                                      <p:cBhvr>
                                        <p:cTn id="72" dur="770" decel="100000"/>
                                        <p:tgtEl>
                                          <p:spTgt spid="15"/>
                                        </p:tgtEl>
                                      </p:cBhvr>
                                      <p:from x="10000" y="10000"/>
                                      <p:to x="200000" y="450000"/>
                                    </p:animScale>
                                    <p:animScale>
                                      <p:cBhvr>
                                        <p:cTn id="73" dur="1230" accel="100000" fill="hold">
                                          <p:stCondLst>
                                            <p:cond delay="770"/>
                                          </p:stCondLst>
                                        </p:cTn>
                                        <p:tgtEl>
                                          <p:spTgt spid="15"/>
                                        </p:tgtEl>
                                      </p:cBhvr>
                                      <p:from x="200000" y="450000"/>
                                      <p:to x="100000" y="100000"/>
                                    </p:animScale>
                                    <p:set>
                                      <p:cBhvr>
                                        <p:cTn id="74" dur="770" fill="hold"/>
                                        <p:tgtEl>
                                          <p:spTgt spid="15"/>
                                        </p:tgtEl>
                                        <p:attrNameLst>
                                          <p:attrName>ppt_x</p:attrName>
                                        </p:attrNameLst>
                                      </p:cBhvr>
                                      <p:to>
                                        <p:strVal val="(0.5)"/>
                                      </p:to>
                                    </p:set>
                                    <p:anim from="(0.5)" to="(#ppt_x)" calcmode="lin" valueType="num">
                                      <p:cBhvr>
                                        <p:cTn id="75" dur="1230" accel="100000" fill="hold">
                                          <p:stCondLst>
                                            <p:cond delay="770"/>
                                          </p:stCondLst>
                                        </p:cTn>
                                        <p:tgtEl>
                                          <p:spTgt spid="15"/>
                                        </p:tgtEl>
                                        <p:attrNameLst>
                                          <p:attrName>ppt_x</p:attrName>
                                        </p:attrNameLst>
                                      </p:cBhvr>
                                    </p:anim>
                                    <p:set>
                                      <p:cBhvr>
                                        <p:cTn id="76" dur="770" fill="hold"/>
                                        <p:tgtEl>
                                          <p:spTgt spid="15"/>
                                        </p:tgtEl>
                                        <p:attrNameLst>
                                          <p:attrName>ppt_y</p:attrName>
                                        </p:attrNameLst>
                                      </p:cBhvr>
                                      <p:to>
                                        <p:strVal val="(#ppt_y+0.4)"/>
                                      </p:to>
                                    </p:set>
                                    <p:anim from="(#ppt_y+0.4)" to="(#ppt_y)" calcmode="lin" valueType="num">
                                      <p:cBhvr>
                                        <p:cTn id="77" dur="1230" accel="100000" fill="hold">
                                          <p:stCondLst>
                                            <p:cond delay="770"/>
                                          </p:stCondLst>
                                        </p:cTn>
                                        <p:tgtEl>
                                          <p:spTgt spid="15"/>
                                        </p:tgtEl>
                                        <p:attrNameLst>
                                          <p:attrName>ppt_y</p:attrName>
                                        </p:attrNameLst>
                                      </p:cBhvr>
                                    </p:anim>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69" grpId="0" animBg="1"/>
      <p:bldP spid="20" grpId="0" animBg="1"/>
      <p:bldP spid="72" grpId="0" animBg="1"/>
      <p:bldP spid="8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0.4.2251"/>
  <p:tag name="PPTVERSION" val="12"/>
  <p:tag name="TPOS" val="2"/>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a:solidFill>
            <a:schemeClr val="tx2">
              <a:lumMod val="75000"/>
            </a:schemeClr>
          </a:solidFill>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381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8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759</TotalTime>
  <Words>1995</Words>
  <Application>Microsoft Office PowerPoint</Application>
  <PresentationFormat>On-screen Show (4:3)</PresentationFormat>
  <Paragraphs>361</Paragraphs>
  <Slides>53</Slides>
  <Notes>9</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55" baseType="lpstr">
      <vt:lpstr>1_Office Theme</vt:lpstr>
      <vt:lpstr>Equation</vt:lpstr>
      <vt:lpstr>ME 1300: Statics and Strengths</vt:lpstr>
      <vt:lpstr>Vector Transformation</vt:lpstr>
      <vt:lpstr>Vector transformation</vt:lpstr>
      <vt:lpstr>Stress Transformation</vt:lpstr>
      <vt:lpstr>Review: Parametric Plots</vt:lpstr>
      <vt:lpstr>EXAMPLE</vt:lpstr>
      <vt:lpstr>Review: resolving forces on a cut plane</vt:lpstr>
      <vt:lpstr>How do force and stress change with changes in cut plane orientation? </vt:lpstr>
      <vt:lpstr>Alternative viewpoint</vt:lpstr>
      <vt:lpstr>Plane (not plain) stress</vt:lpstr>
      <vt:lpstr>Example: determine normal and shear components acting on the plane AB</vt:lpstr>
      <vt:lpstr>PowerPoint Presentation</vt:lpstr>
      <vt:lpstr>Vector transformation</vt:lpstr>
      <vt:lpstr>Stress Transformation: same idea</vt:lpstr>
      <vt:lpstr>Stress Transformation: same idea</vt:lpstr>
      <vt:lpstr>Trig review</vt:lpstr>
      <vt:lpstr>Example: determine normal and shear components acting on the plane AB</vt:lpstr>
      <vt:lpstr>PowerPoint Presentation</vt:lpstr>
      <vt:lpstr>Principal (not principle) Stresses</vt:lpstr>
      <vt:lpstr>Which cut plane orientation makes normal stress max? Min?</vt:lpstr>
      <vt:lpstr>Trig review</vt:lpstr>
      <vt:lpstr>Goal: find orientation that makes normal stress min/max</vt:lpstr>
      <vt:lpstr>“Principal stresses” are the max/min normal stresses</vt:lpstr>
      <vt:lpstr>Shear at the principal (not principle) angle </vt:lpstr>
      <vt:lpstr>At the principal orientations normal stress is max or min, and shear stress is zero.</vt:lpstr>
      <vt:lpstr>Utes can handle the truth!</vt:lpstr>
      <vt:lpstr>One vector, viewed differently.</vt:lpstr>
      <vt:lpstr>Principal directions define the special orientation where normal stress is max or min (which makes the shear stress in that orientation zero)</vt:lpstr>
      <vt:lpstr>Max normal stress points have zero shear (left/right extremes of circle). Max SHEAR points (top/bottom) have nonzero, but average stress! Max shear orientations are 45° off from principal directions.</vt:lpstr>
      <vt:lpstr>At what angle is shear max?</vt:lpstr>
      <vt:lpstr>Example</vt:lpstr>
      <vt:lpstr>PowerPoint Presentation</vt:lpstr>
      <vt:lpstr>Mohr’s Circle</vt:lpstr>
      <vt:lpstr>Two different sign conventions</vt:lpstr>
      <vt:lpstr>PowerPoint Presentation</vt:lpstr>
      <vt:lpstr>PowerPoint Presentation</vt:lpstr>
      <vt:lpstr>PowerPoint Presentation</vt:lpstr>
      <vt:lpstr>Sign conventions</vt:lpstr>
      <vt:lpstr>The “x face” (normal points in x-direction)</vt:lpstr>
      <vt:lpstr>The “y face” (normal points in y-direction)</vt:lpstr>
      <vt:lpstr>PowerPoint Presentation</vt:lpstr>
      <vt:lpstr>Constructing Mohr’s circle</vt:lpstr>
      <vt:lpstr>PowerPoint Presentation</vt:lpstr>
      <vt:lpstr>Generic cut plane: angles are doubled on Mohr’s circle</vt:lpstr>
      <vt:lpstr>How to draw the stress element in principal orientation</vt:lpstr>
      <vt:lpstr>PowerPoint Presentation</vt:lpstr>
      <vt:lpstr>Using Pole point to sketch the principal orientation</vt:lpstr>
      <vt:lpstr>PowerPoint Presentation</vt:lpstr>
      <vt:lpstr>PowerPoint Presentation</vt:lpstr>
      <vt:lpstr>Find and label the stress element with maximum shear</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 1300: Statics and Strengths</dc:title>
  <dc:creator>Rebecca Brannon</dc:creator>
  <cp:lastModifiedBy>Cobbie</cp:lastModifiedBy>
  <cp:revision>109</cp:revision>
  <dcterms:created xsi:type="dcterms:W3CDTF">2010-08-26T01:59:25Z</dcterms:created>
  <dcterms:modified xsi:type="dcterms:W3CDTF">2013-11-13T05:28:09Z</dcterms:modified>
</cp:coreProperties>
</file>